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58" r:id="rId3"/>
    <p:sldId id="359" r:id="rId4"/>
    <p:sldId id="360" r:id="rId5"/>
    <p:sldId id="361" r:id="rId6"/>
    <p:sldId id="365" r:id="rId7"/>
    <p:sldId id="363" r:id="rId8"/>
    <p:sldId id="362" r:id="rId9"/>
    <p:sldId id="366" r:id="rId10"/>
    <p:sldId id="364" r:id="rId11"/>
    <p:sldId id="357" r:id="rId12"/>
    <p:sldId id="367" r:id="rId13"/>
    <p:sldId id="368" r:id="rId14"/>
    <p:sldId id="369" r:id="rId15"/>
    <p:sldId id="370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Komadina" initials="MK" lastIdx="3" clrIdx="0">
    <p:extLst>
      <p:ext uri="{19B8F6BF-5375-455C-9EA6-DF929625EA0E}">
        <p15:presenceInfo xmlns:p15="http://schemas.microsoft.com/office/powerpoint/2012/main" userId="Marina Kom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99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Bez stila, bez rešetk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2467" autoAdjust="0"/>
  </p:normalViewPr>
  <p:slideViewPr>
    <p:cSldViewPr snapToGrid="0">
      <p:cViewPr varScale="1">
        <p:scale>
          <a:sx n="84" d="100"/>
          <a:sy n="84" d="100"/>
        </p:scale>
        <p:origin x="67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AF9F4-265B-4CC7-BBD6-071DBBD0EEAE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2D367-8DC2-4712-9A6A-9534AAD095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76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184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95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415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840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01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66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96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351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6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00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18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4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earningapps.org/watch?v=pc0p3p4e218" TargetMode="External"/><Relationship Id="rId4" Type="http://schemas.openxmlformats.org/officeDocument/2006/relationships/hyperlink" Target="https://www.e-sfera.hr/dodatni-digitalni-sadrzaji/247ca72f-c515-466e-a849-a868d8b1981a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0393" y="1381327"/>
            <a:ext cx="7595420" cy="1214820"/>
          </a:xfrm>
        </p:spPr>
        <p:txBody>
          <a:bodyPr>
            <a:normAutofit fontScale="90000"/>
          </a:bodyPr>
          <a:lstStyle/>
          <a:p>
            <a:r>
              <a:rPr lang="hr-HR" sz="6600" b="1">
                <a:solidFill>
                  <a:srgbClr val="FF0000"/>
                </a:solidFill>
              </a:rPr>
              <a:t>UNIT 6: </a:t>
            </a:r>
            <a:br>
              <a:rPr lang="hr-HR" sz="6600" b="1">
                <a:solidFill>
                  <a:srgbClr val="FF0000"/>
                </a:solidFill>
              </a:rPr>
            </a:br>
            <a:r>
              <a:rPr lang="hr-HR" sz="6600" b="1">
                <a:solidFill>
                  <a:srgbClr val="FF0000"/>
                </a:solidFill>
              </a:rPr>
              <a:t>Around the world</a:t>
            </a:r>
            <a:endParaRPr lang="hr-HR" sz="66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0985" y="3216790"/>
            <a:ext cx="9144000" cy="1655762"/>
          </a:xfrm>
        </p:spPr>
        <p:txBody>
          <a:bodyPr>
            <a:normAutofit/>
          </a:bodyPr>
          <a:lstStyle/>
          <a:p>
            <a:r>
              <a:rPr lang="hr-HR" sz="6600"/>
              <a:t>Around Croatia</a:t>
            </a:r>
            <a:endParaRPr lang="hr-HR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84">
            <a:off x="833351" y="1589659"/>
            <a:ext cx="3363427" cy="4485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4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0CE79830-5585-4083-9EEE-B1A283A22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7939"/>
            <a:ext cx="12140575" cy="5060685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4D78DDEB-ABB2-428C-ADF5-0A8355CE842A}"/>
              </a:ext>
            </a:extLst>
          </p:cNvPr>
          <p:cNvSpPr txBox="1"/>
          <p:nvPr/>
        </p:nvSpPr>
        <p:spPr>
          <a:xfrm>
            <a:off x="1140098" y="6053140"/>
            <a:ext cx="11435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Write</a:t>
            </a:r>
            <a:r>
              <a:rPr lang="hr-HR" sz="2800" dirty="0"/>
              <a:t> 6 </a:t>
            </a:r>
            <a:r>
              <a:rPr lang="hr-HR" sz="2800" dirty="0" err="1"/>
              <a:t>sentences</a:t>
            </a:r>
            <a:r>
              <a:rPr lang="hr-HR" sz="2800" dirty="0"/>
              <a:t> </a:t>
            </a:r>
            <a:r>
              <a:rPr lang="hr-HR" sz="2800" dirty="0" err="1"/>
              <a:t>in</a:t>
            </a:r>
            <a:r>
              <a:rPr lang="hr-HR" sz="2800" dirty="0"/>
              <a:t> </a:t>
            </a:r>
            <a:r>
              <a:rPr lang="hr-HR" sz="2800" dirty="0" err="1"/>
              <a:t>which</a:t>
            </a:r>
            <a:r>
              <a:rPr lang="hr-HR" sz="2800" dirty="0"/>
              <a:t>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compare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places</a:t>
            </a:r>
            <a:r>
              <a:rPr lang="hr-HR" sz="2800" dirty="0"/>
              <a:t> </a:t>
            </a:r>
            <a:r>
              <a:rPr lang="hr-HR" sz="2800" dirty="0" err="1"/>
              <a:t>in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photos</a:t>
            </a:r>
            <a:r>
              <a:rPr lang="hr-H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240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0A6A5E0B-C88C-4430-BE48-B9B1AC9C4AFD}"/>
              </a:ext>
            </a:extLst>
          </p:cNvPr>
          <p:cNvSpPr txBox="1"/>
          <p:nvPr/>
        </p:nvSpPr>
        <p:spPr>
          <a:xfrm>
            <a:off x="502418" y="180870"/>
            <a:ext cx="10681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/>
              <a:t>LET’S REVISE!</a:t>
            </a:r>
            <a:endParaRPr lang="hr-HR" sz="2800" i="1"/>
          </a:p>
        </p:txBody>
      </p:sp>
      <p:pic>
        <p:nvPicPr>
          <p:cNvPr id="5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048BDCBD-66F4-4AA5-9956-1E3B02E37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891" y="2454072"/>
            <a:ext cx="2472622" cy="150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5A08D8-5A81-4E78-A15A-6D9A90E248FC}"/>
              </a:ext>
            </a:extLst>
          </p:cNvPr>
          <p:cNvSpPr txBox="1"/>
          <p:nvPr/>
        </p:nvSpPr>
        <p:spPr>
          <a:xfrm>
            <a:off x="968660" y="3737864"/>
            <a:ext cx="974891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SELF CHECK.</a:t>
            </a:r>
          </a:p>
          <a:p>
            <a:pPr algn="ctr"/>
            <a:endParaRPr lang="hr-HR" sz="2800" b="1" dirty="0"/>
          </a:p>
          <a:p>
            <a:pPr algn="ctr"/>
            <a:r>
              <a:rPr lang="hr-HR" sz="2000" dirty="0">
                <a:hlinkClick r:id="rId4"/>
              </a:rPr>
              <a:t>https://www.e-sfera.hr/dodatni-digitalni-sadrzaji/247ca72f-c515-466e-a849-a868d8b1981a/</a:t>
            </a:r>
            <a:endParaRPr lang="hr-HR" sz="2000" dirty="0"/>
          </a:p>
          <a:p>
            <a:pPr algn="ctr"/>
            <a:endParaRPr lang="hr-HR" sz="2800" b="1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BDCE6119-3C46-4BE5-B530-A86CE7213CF0}"/>
              </a:ext>
            </a:extLst>
          </p:cNvPr>
          <p:cNvSpPr txBox="1"/>
          <p:nvPr/>
        </p:nvSpPr>
        <p:spPr>
          <a:xfrm>
            <a:off x="2317401" y="1624007"/>
            <a:ext cx="78954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dirty="0">
                <a:hlinkClick r:id="rId5"/>
              </a:rPr>
              <a:t>https://learningapps.org/watch?v=pc0p3p4e218</a:t>
            </a:r>
            <a:r>
              <a:rPr lang="hr-HR" sz="2400" dirty="0"/>
              <a:t> 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C0361F2C-5AA7-4ABD-A319-9803E45143F1}"/>
              </a:ext>
            </a:extLst>
          </p:cNvPr>
          <p:cNvSpPr txBox="1"/>
          <p:nvPr/>
        </p:nvSpPr>
        <p:spPr>
          <a:xfrm>
            <a:off x="1065125" y="954593"/>
            <a:ext cx="10400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PLAY AND LEARN</a:t>
            </a:r>
          </a:p>
        </p:txBody>
      </p:sp>
    </p:spTree>
    <p:extLst>
      <p:ext uri="{BB962C8B-B14F-4D97-AF65-F5344CB8AC3E}">
        <p14:creationId xmlns:p14="http://schemas.microsoft.com/office/powerpoint/2010/main" val="142329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817B4B8-5E01-4B44-BC25-876D56C12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0"/>
            <a:ext cx="0" cy="32004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outdoor, sky, tower, building&#10;&#10;Description automatically generated">
            <a:extLst>
              <a:ext uri="{FF2B5EF4-FFF2-40B4-BE49-F238E27FC236}">
                <a16:creationId xmlns:a16="http://schemas.microsoft.com/office/drawing/2014/main" id="{1133B379-7435-63C8-8450-7E9D4E8EDE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212" y="624312"/>
            <a:ext cx="3415642" cy="226286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683D1A4-93E5-4A4D-B103-8223A220E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21742" y="3200400"/>
            <a:ext cx="0" cy="36576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0E8ABF4-C289-489E-BEFB-3077F9D9C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52330" y="3200400"/>
            <a:ext cx="0" cy="36576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989CFA0-35DD-4943-B365-488C66B9B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3609790" y="3197412"/>
            <a:ext cx="4956048" cy="1754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88AD040-1A2B-4FB4-A345-7B9F3E5ED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3994133"/>
            <a:ext cx="3602736" cy="1754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23B704A-724B-41D6-8F33-76939E727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534400" y="3994133"/>
            <a:ext cx="3657600" cy="1754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picture containing building, outdoor, tall, stone&#10;&#10;Description automatically generated">
            <a:extLst>
              <a:ext uri="{FF2B5EF4-FFF2-40B4-BE49-F238E27FC236}">
                <a16:creationId xmlns:a16="http://schemas.microsoft.com/office/drawing/2014/main" id="{E329A59A-BB0D-49FD-2C20-BDE5784A53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4413730"/>
            <a:ext cx="2634207" cy="1751747"/>
          </a:xfrm>
          <a:prstGeom prst="rect">
            <a:avLst/>
          </a:prstGeom>
        </p:spPr>
      </p:pic>
      <p:pic>
        <p:nvPicPr>
          <p:cNvPr id="3" name="Picture 2" descr="A city next to the water&#10;&#10;Description automatically generated with low confidence">
            <a:extLst>
              <a:ext uri="{FF2B5EF4-FFF2-40B4-BE49-F238E27FC236}">
                <a16:creationId xmlns:a16="http://schemas.microsoft.com/office/drawing/2014/main" id="{D8B2086E-887A-F829-B7E4-2CF17A9540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279" y="3504142"/>
            <a:ext cx="4149171" cy="2759199"/>
          </a:xfrm>
          <a:prstGeom prst="rect">
            <a:avLst/>
          </a:prstGeom>
        </p:spPr>
      </p:pic>
      <p:pic>
        <p:nvPicPr>
          <p:cNvPr id="9" name="Picture 8" descr="An aerial view of a city&#10;&#10;Description automatically generated with medium confidence">
            <a:extLst>
              <a:ext uri="{FF2B5EF4-FFF2-40B4-BE49-F238E27FC236}">
                <a16:creationId xmlns:a16="http://schemas.microsoft.com/office/drawing/2014/main" id="{9BC2CFB4-4644-36D1-A9BF-9E0F02503C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064" y="4378500"/>
            <a:ext cx="2674468" cy="1778521"/>
          </a:xfrm>
          <a:prstGeom prst="rect">
            <a:avLst/>
          </a:prstGeom>
        </p:spPr>
      </p:pic>
      <p:pic>
        <p:nvPicPr>
          <p:cNvPr id="17" name="Picture 16" descr="A body of water with buildings around it&#10;&#10;Description automatically generated with medium confidence">
            <a:extLst>
              <a:ext uri="{FF2B5EF4-FFF2-40B4-BE49-F238E27FC236}">
                <a16:creationId xmlns:a16="http://schemas.microsoft.com/office/drawing/2014/main" id="{6B435698-D904-898B-FDA8-51B7992A86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79" y="636922"/>
            <a:ext cx="3383269" cy="225551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E310BDC-53C8-4C80-A0F4-7AC9C4C25C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162833"/>
            <a:ext cx="9288164" cy="51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501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3E6BE00A-B8BD-4202-AA9A-56FBF5A47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53303" cy="68580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AC60815E-F0C0-454D-A30B-8DEC07996634}"/>
              </a:ext>
            </a:extLst>
          </p:cNvPr>
          <p:cNvSpPr txBox="1"/>
          <p:nvPr/>
        </p:nvSpPr>
        <p:spPr>
          <a:xfrm>
            <a:off x="5526593" y="422031"/>
            <a:ext cx="6039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Workbook</a:t>
            </a:r>
            <a:r>
              <a:rPr lang="hr-HR" sz="2800" dirty="0"/>
              <a:t> p. 64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CD04648A-6704-45C4-8624-0AE748C71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" y="2134961"/>
            <a:ext cx="11982450" cy="2619375"/>
          </a:xfrm>
          <a:prstGeom prst="rect">
            <a:avLst/>
          </a:prstGeom>
          <a:ln w="53975">
            <a:solidFill>
              <a:srgbClr val="C00000"/>
            </a:solidFill>
          </a:ln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424D64F1-FCC7-4940-9E0A-205415462493}"/>
              </a:ext>
            </a:extLst>
          </p:cNvPr>
          <p:cNvSpPr txBox="1"/>
          <p:nvPr/>
        </p:nvSpPr>
        <p:spPr>
          <a:xfrm>
            <a:off x="1627833" y="3429000"/>
            <a:ext cx="1416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92D050"/>
                </a:solidFill>
              </a:rPr>
              <a:t>short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3113BB6A-9050-4C2B-8A32-6FEC49407687}"/>
              </a:ext>
            </a:extLst>
          </p:cNvPr>
          <p:cNvSpPr txBox="1"/>
          <p:nvPr/>
        </p:nvSpPr>
        <p:spPr>
          <a:xfrm>
            <a:off x="1627833" y="3830058"/>
            <a:ext cx="1416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92D050"/>
                </a:solidFill>
              </a:rPr>
              <a:t>small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7432F426-AF33-4818-BCFD-38B4A1260336}"/>
              </a:ext>
            </a:extLst>
          </p:cNvPr>
          <p:cNvSpPr txBox="1"/>
          <p:nvPr/>
        </p:nvSpPr>
        <p:spPr>
          <a:xfrm>
            <a:off x="1847215" y="4227976"/>
            <a:ext cx="1416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92D050"/>
                </a:solidFill>
              </a:rPr>
              <a:t>sad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272920B9-886C-475E-BA8D-735E56498CEF}"/>
              </a:ext>
            </a:extLst>
          </p:cNvPr>
          <p:cNvSpPr txBox="1"/>
          <p:nvPr/>
        </p:nvSpPr>
        <p:spPr>
          <a:xfrm>
            <a:off x="4573675" y="3429000"/>
            <a:ext cx="1416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92D050"/>
                </a:solidFill>
              </a:rPr>
              <a:t>easy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A7B850DC-0F4C-43C3-A507-6D6A1A8A0439}"/>
              </a:ext>
            </a:extLst>
          </p:cNvPr>
          <p:cNvSpPr txBox="1"/>
          <p:nvPr/>
        </p:nvSpPr>
        <p:spPr>
          <a:xfrm>
            <a:off x="4573675" y="3830058"/>
            <a:ext cx="1416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92D050"/>
                </a:solidFill>
              </a:rPr>
              <a:t>bad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37CF1823-71C9-4184-A770-E6B123399586}"/>
              </a:ext>
            </a:extLst>
          </p:cNvPr>
          <p:cNvSpPr txBox="1"/>
          <p:nvPr/>
        </p:nvSpPr>
        <p:spPr>
          <a:xfrm>
            <a:off x="4431539" y="4219222"/>
            <a:ext cx="1416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92D050"/>
                </a:solidFill>
              </a:rPr>
              <a:t>cold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052E4D49-D720-4D3F-AFDB-C943EEC43ED2}"/>
              </a:ext>
            </a:extLst>
          </p:cNvPr>
          <p:cNvSpPr txBox="1"/>
          <p:nvPr/>
        </p:nvSpPr>
        <p:spPr>
          <a:xfrm>
            <a:off x="7456822" y="3444648"/>
            <a:ext cx="1416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92D050"/>
                </a:solidFill>
              </a:rPr>
              <a:t>slow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9BD07236-7546-4CD5-B7DA-F8C5AD3C1126}"/>
              </a:ext>
            </a:extLst>
          </p:cNvPr>
          <p:cNvSpPr txBox="1"/>
          <p:nvPr/>
        </p:nvSpPr>
        <p:spPr>
          <a:xfrm>
            <a:off x="7691493" y="3830058"/>
            <a:ext cx="1416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92D050"/>
                </a:solidFill>
              </a:rPr>
              <a:t>old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B26E59C0-ED21-4F3D-97A9-CE38600B7CA7}"/>
              </a:ext>
            </a:extLst>
          </p:cNvPr>
          <p:cNvSpPr txBox="1"/>
          <p:nvPr/>
        </p:nvSpPr>
        <p:spPr>
          <a:xfrm>
            <a:off x="7674739" y="4215468"/>
            <a:ext cx="1416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92D050"/>
                </a:solidFill>
              </a:rPr>
              <a:t>wet</a:t>
            </a:r>
          </a:p>
        </p:txBody>
      </p:sp>
    </p:spTree>
    <p:extLst>
      <p:ext uri="{BB962C8B-B14F-4D97-AF65-F5344CB8AC3E}">
        <p14:creationId xmlns:p14="http://schemas.microsoft.com/office/powerpoint/2010/main" val="48201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38BFABB0-3E9F-4B76-8A64-BBE98300C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061" y="266594"/>
            <a:ext cx="8213066" cy="6324812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97EBCE31-497F-421F-9B00-05694A2C2FA1}"/>
              </a:ext>
            </a:extLst>
          </p:cNvPr>
          <p:cNvSpPr txBox="1"/>
          <p:nvPr/>
        </p:nvSpPr>
        <p:spPr>
          <a:xfrm>
            <a:off x="6020637" y="6056480"/>
            <a:ext cx="2461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>
                <a:solidFill>
                  <a:srgbClr val="92D050"/>
                </a:solidFill>
              </a:rPr>
              <a:t>better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71E5DDA1-3768-4848-9176-D96EE6E58206}"/>
              </a:ext>
            </a:extLst>
          </p:cNvPr>
          <p:cNvSpPr txBox="1"/>
          <p:nvPr/>
        </p:nvSpPr>
        <p:spPr>
          <a:xfrm>
            <a:off x="5948624" y="2441200"/>
            <a:ext cx="2461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>
                <a:solidFill>
                  <a:srgbClr val="92D050"/>
                </a:solidFill>
              </a:rPr>
              <a:t>faster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7FEA7C94-E99C-474C-A7FA-1CFD2779306B}"/>
              </a:ext>
            </a:extLst>
          </p:cNvPr>
          <p:cNvSpPr txBox="1"/>
          <p:nvPr/>
        </p:nvSpPr>
        <p:spPr>
          <a:xfrm>
            <a:off x="5948624" y="2964420"/>
            <a:ext cx="2461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>
                <a:solidFill>
                  <a:srgbClr val="92D050"/>
                </a:solidFill>
              </a:rPr>
              <a:t>wetter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1710A495-BEF2-4C23-9F42-33182CE5FBE3}"/>
              </a:ext>
            </a:extLst>
          </p:cNvPr>
          <p:cNvSpPr txBox="1"/>
          <p:nvPr/>
        </p:nvSpPr>
        <p:spPr>
          <a:xfrm>
            <a:off x="5948624" y="3425036"/>
            <a:ext cx="2461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>
                <a:solidFill>
                  <a:srgbClr val="92D050"/>
                </a:solidFill>
              </a:rPr>
              <a:t>drier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9FA08876-7FC0-41C1-AA18-1DEEE98B1A98}"/>
              </a:ext>
            </a:extLst>
          </p:cNvPr>
          <p:cNvSpPr txBox="1"/>
          <p:nvPr/>
        </p:nvSpPr>
        <p:spPr>
          <a:xfrm>
            <a:off x="6020637" y="4285995"/>
            <a:ext cx="2461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>
                <a:solidFill>
                  <a:srgbClr val="92D050"/>
                </a:solidFill>
              </a:rPr>
              <a:t>easier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5101BD1E-8E3B-4229-AC3E-F87537639811}"/>
              </a:ext>
            </a:extLst>
          </p:cNvPr>
          <p:cNvSpPr txBox="1"/>
          <p:nvPr/>
        </p:nvSpPr>
        <p:spPr>
          <a:xfrm>
            <a:off x="6020637" y="5129154"/>
            <a:ext cx="2461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>
                <a:solidFill>
                  <a:srgbClr val="92D050"/>
                </a:solidFill>
              </a:rPr>
              <a:t>hotter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D293A40C-8F4D-4DA2-92D6-2DD953824A09}"/>
              </a:ext>
            </a:extLst>
          </p:cNvPr>
          <p:cNvSpPr txBox="1"/>
          <p:nvPr/>
        </p:nvSpPr>
        <p:spPr>
          <a:xfrm>
            <a:off x="6020637" y="1181918"/>
            <a:ext cx="2461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>
                <a:solidFill>
                  <a:srgbClr val="92D050"/>
                </a:solidFill>
              </a:rPr>
              <a:t>longer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56FD241E-858B-4200-B931-E08D81E260DD}"/>
              </a:ext>
            </a:extLst>
          </p:cNvPr>
          <p:cNvSpPr txBox="1"/>
          <p:nvPr/>
        </p:nvSpPr>
        <p:spPr>
          <a:xfrm>
            <a:off x="2853732" y="1622269"/>
            <a:ext cx="2461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>
                <a:solidFill>
                  <a:srgbClr val="92D050"/>
                </a:solidFill>
              </a:rPr>
              <a:t>big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A19B55F3-CA30-432E-AB5D-D1EC214AF16D}"/>
              </a:ext>
            </a:extLst>
          </p:cNvPr>
          <p:cNvSpPr txBox="1"/>
          <p:nvPr/>
        </p:nvSpPr>
        <p:spPr>
          <a:xfrm>
            <a:off x="2853732" y="2043849"/>
            <a:ext cx="2461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>
                <a:solidFill>
                  <a:srgbClr val="92D050"/>
                </a:solidFill>
              </a:rPr>
              <a:t>happy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743DEF63-B5C4-49CA-98E2-9A7BB0084129}"/>
              </a:ext>
            </a:extLst>
          </p:cNvPr>
          <p:cNvSpPr txBox="1"/>
          <p:nvPr/>
        </p:nvSpPr>
        <p:spPr>
          <a:xfrm>
            <a:off x="2853732" y="3832499"/>
            <a:ext cx="2461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>
                <a:solidFill>
                  <a:srgbClr val="92D050"/>
                </a:solidFill>
              </a:rPr>
              <a:t>hard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6102447D-BA63-407C-ACD7-73EFECBED160}"/>
              </a:ext>
            </a:extLst>
          </p:cNvPr>
          <p:cNvSpPr txBox="1"/>
          <p:nvPr/>
        </p:nvSpPr>
        <p:spPr>
          <a:xfrm>
            <a:off x="2853732" y="4688732"/>
            <a:ext cx="2461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>
                <a:solidFill>
                  <a:srgbClr val="92D050"/>
                </a:solidFill>
              </a:rPr>
              <a:t>slow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B707DEB0-EE18-44E2-AC4A-44EE4D5C2B6C}"/>
              </a:ext>
            </a:extLst>
          </p:cNvPr>
          <p:cNvSpPr txBox="1"/>
          <p:nvPr/>
        </p:nvSpPr>
        <p:spPr>
          <a:xfrm>
            <a:off x="2853732" y="5587746"/>
            <a:ext cx="2461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>
                <a:solidFill>
                  <a:srgbClr val="92D050"/>
                </a:solidFill>
              </a:rPr>
              <a:t>bad</a:t>
            </a:r>
          </a:p>
        </p:txBody>
      </p:sp>
    </p:spTree>
    <p:extLst>
      <p:ext uri="{BB962C8B-B14F-4D97-AF65-F5344CB8AC3E}">
        <p14:creationId xmlns:p14="http://schemas.microsoft.com/office/powerpoint/2010/main" val="29261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089EB59F-4053-4FE2-919C-C2E62B2D8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2295525"/>
            <a:ext cx="967740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387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2C4D89BF-4F3D-4EE7-B5FB-DF8C3D88B1FC}"/>
              </a:ext>
            </a:extLst>
          </p:cNvPr>
          <p:cNvSpPr txBox="1"/>
          <p:nvPr/>
        </p:nvSpPr>
        <p:spPr>
          <a:xfrm>
            <a:off x="440987" y="302359"/>
            <a:ext cx="1107007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600" dirty="0"/>
              <a:t>Are </a:t>
            </a:r>
            <a:r>
              <a:rPr lang="hr-HR" sz="2600" dirty="0" err="1"/>
              <a:t>these</a:t>
            </a:r>
            <a:r>
              <a:rPr lang="hr-HR" sz="2600" dirty="0"/>
              <a:t> </a:t>
            </a:r>
            <a:r>
              <a:rPr lang="hr-HR" sz="2600" dirty="0" err="1"/>
              <a:t>names</a:t>
            </a:r>
            <a:r>
              <a:rPr lang="hr-HR" sz="2600" dirty="0"/>
              <a:t> </a:t>
            </a:r>
            <a:r>
              <a:rPr lang="hr-HR" sz="2600" dirty="0" err="1"/>
              <a:t>familiar</a:t>
            </a:r>
            <a:r>
              <a:rPr lang="hr-HR" sz="2600" dirty="0"/>
              <a:t> to </a:t>
            </a:r>
            <a:r>
              <a:rPr lang="hr-HR" sz="2600" dirty="0" err="1"/>
              <a:t>you</a:t>
            </a:r>
            <a:r>
              <a:rPr lang="hr-HR" sz="2600" dirty="0"/>
              <a:t>:</a:t>
            </a:r>
          </a:p>
          <a:p>
            <a:pPr algn="ctr"/>
            <a:endParaRPr lang="hr-HR" sz="2600" i="1" dirty="0"/>
          </a:p>
          <a:p>
            <a:pPr algn="ctr"/>
            <a:endParaRPr lang="hr-HR" sz="2600" i="1" dirty="0"/>
          </a:p>
          <a:p>
            <a:pPr algn="ctr"/>
            <a:endParaRPr lang="hr-HR" sz="2600" i="1" dirty="0"/>
          </a:p>
          <a:p>
            <a:pPr algn="ctr"/>
            <a:endParaRPr lang="hr-HR" sz="2600" dirty="0"/>
          </a:p>
          <a:p>
            <a:pPr algn="ctr"/>
            <a:r>
              <a:rPr lang="hr-HR" sz="2600" dirty="0" err="1"/>
              <a:t>Can</a:t>
            </a:r>
            <a:r>
              <a:rPr lang="hr-HR" sz="2600" dirty="0"/>
              <a:t> </a:t>
            </a:r>
            <a:r>
              <a:rPr lang="hr-HR" sz="2600" dirty="0" err="1"/>
              <a:t>you</a:t>
            </a:r>
            <a:r>
              <a:rPr lang="hr-HR" sz="2600" dirty="0"/>
              <a:t> </a:t>
            </a:r>
            <a:r>
              <a:rPr lang="hr-HR" sz="2600" dirty="0" err="1"/>
              <a:t>guess</a:t>
            </a:r>
            <a:r>
              <a:rPr lang="hr-HR" sz="2600" dirty="0"/>
              <a:t> </a:t>
            </a:r>
            <a:r>
              <a:rPr lang="hr-HR" sz="2600" dirty="0" err="1"/>
              <a:t>where</a:t>
            </a:r>
            <a:r>
              <a:rPr lang="hr-HR" sz="2600" dirty="0"/>
              <a:t> </a:t>
            </a:r>
            <a:r>
              <a:rPr lang="hr-HR" sz="2600" dirty="0" err="1"/>
              <a:t>they</a:t>
            </a:r>
            <a:r>
              <a:rPr lang="hr-HR" sz="2600" dirty="0"/>
              <a:t> are?</a:t>
            </a:r>
          </a:p>
          <a:p>
            <a:pPr algn="ctr"/>
            <a:endParaRPr lang="hr-HR" sz="2600" i="1" dirty="0"/>
          </a:p>
          <a:p>
            <a:pPr algn="ctr"/>
            <a:r>
              <a:rPr lang="hr-HR" sz="2600" dirty="0" err="1"/>
              <a:t>What</a:t>
            </a:r>
            <a:r>
              <a:rPr lang="hr-HR" sz="2600" dirty="0"/>
              <a:t> are </a:t>
            </a:r>
            <a:r>
              <a:rPr lang="hr-HR" sz="2600" dirty="0" err="1"/>
              <a:t>they</a:t>
            </a:r>
            <a:r>
              <a:rPr lang="hr-HR" sz="2600" dirty="0"/>
              <a:t>?</a:t>
            </a:r>
          </a:p>
          <a:p>
            <a:pPr algn="ctr"/>
            <a:endParaRPr lang="hr-HR" sz="2600" i="1" dirty="0"/>
          </a:p>
          <a:p>
            <a:pPr algn="ctr"/>
            <a:r>
              <a:rPr lang="hr-HR" sz="2600" dirty="0" err="1"/>
              <a:t>Which</a:t>
            </a:r>
            <a:r>
              <a:rPr lang="hr-HR" sz="2600" dirty="0"/>
              <a:t> one </a:t>
            </a:r>
            <a:r>
              <a:rPr lang="hr-HR" sz="2600" dirty="0" err="1"/>
              <a:t>might</a:t>
            </a:r>
            <a:r>
              <a:rPr lang="hr-HR" sz="2600" dirty="0"/>
              <a:t> </a:t>
            </a:r>
            <a:r>
              <a:rPr lang="hr-HR" sz="2600" dirty="0" err="1"/>
              <a:t>be</a:t>
            </a:r>
            <a:r>
              <a:rPr lang="hr-HR" sz="2600" dirty="0"/>
              <a:t> a </a:t>
            </a:r>
            <a:r>
              <a:rPr lang="hr-HR" sz="2600" dirty="0" err="1"/>
              <a:t>mountain</a:t>
            </a:r>
            <a:r>
              <a:rPr lang="hr-HR" sz="2600" dirty="0"/>
              <a:t> / </a:t>
            </a:r>
            <a:r>
              <a:rPr lang="hr-HR" sz="2600" dirty="0" err="1"/>
              <a:t>river</a:t>
            </a:r>
            <a:r>
              <a:rPr lang="hr-HR" sz="2600" dirty="0"/>
              <a:t> / desert / </a:t>
            </a:r>
            <a:r>
              <a:rPr lang="hr-HR" sz="2600" dirty="0" err="1"/>
              <a:t>country</a:t>
            </a:r>
            <a:r>
              <a:rPr lang="hr-HR" sz="2600" dirty="0"/>
              <a:t>?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975B9E0E-DB8E-4462-A668-B56553741AD6}"/>
              </a:ext>
            </a:extLst>
          </p:cNvPr>
          <p:cNvSpPr txBox="1"/>
          <p:nvPr/>
        </p:nvSpPr>
        <p:spPr>
          <a:xfrm>
            <a:off x="1523995" y="1498060"/>
            <a:ext cx="1653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Atacama</a:t>
            </a:r>
            <a:r>
              <a:rPr lang="hr-HR" sz="2800" dirty="0"/>
              <a:t>               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1B63752F-1E2A-4A64-A338-AB7B078460A7}"/>
              </a:ext>
            </a:extLst>
          </p:cNvPr>
          <p:cNvSpPr txBox="1"/>
          <p:nvPr/>
        </p:nvSpPr>
        <p:spPr>
          <a:xfrm>
            <a:off x="4131011" y="1498060"/>
            <a:ext cx="1653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Elbrus  </a:t>
            </a:r>
            <a:r>
              <a:rPr lang="hr-HR" sz="2800" dirty="0"/>
              <a:t>             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25F789E4-0A8E-47D8-84FA-A399E0774F8F}"/>
              </a:ext>
            </a:extLst>
          </p:cNvPr>
          <p:cNvSpPr txBox="1"/>
          <p:nvPr/>
        </p:nvSpPr>
        <p:spPr>
          <a:xfrm>
            <a:off x="6754239" y="1498060"/>
            <a:ext cx="1653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Volga </a:t>
            </a:r>
            <a:r>
              <a:rPr lang="hr-HR" sz="2800" dirty="0"/>
              <a:t>              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5F7EA4DB-0F0D-42D1-A131-D1FBBB0857BE}"/>
              </a:ext>
            </a:extLst>
          </p:cNvPr>
          <p:cNvSpPr txBox="1"/>
          <p:nvPr/>
        </p:nvSpPr>
        <p:spPr>
          <a:xfrm>
            <a:off x="9199125" y="1498060"/>
            <a:ext cx="1653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Canada</a:t>
            </a:r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D5402146-5EF3-4DAA-8D1C-44C704CDD749}"/>
              </a:ext>
            </a:extLst>
          </p:cNvPr>
          <p:cNvSpPr/>
          <p:nvPr/>
        </p:nvSpPr>
        <p:spPr>
          <a:xfrm>
            <a:off x="1258108" y="87549"/>
            <a:ext cx="9442318" cy="663426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980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90480EAB-2311-47F0-81C4-75CA08FA9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23325" cy="68580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80F47B45-1FBC-453D-B674-FD41FAF84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3485"/>
            <a:ext cx="12192000" cy="3122013"/>
          </a:xfrm>
          <a:prstGeom prst="rect">
            <a:avLst/>
          </a:prstGeom>
        </p:spPr>
      </p:pic>
      <p:sp>
        <p:nvSpPr>
          <p:cNvPr id="11" name="Elipsa 10">
            <a:extLst>
              <a:ext uri="{FF2B5EF4-FFF2-40B4-BE49-F238E27FC236}">
                <a16:creationId xmlns:a16="http://schemas.microsoft.com/office/drawing/2014/main" id="{725B14DC-D19F-487D-A3DC-015B3EB02E1A}"/>
              </a:ext>
            </a:extLst>
          </p:cNvPr>
          <p:cNvSpPr/>
          <p:nvPr/>
        </p:nvSpPr>
        <p:spPr>
          <a:xfrm>
            <a:off x="3229583" y="3190672"/>
            <a:ext cx="369651" cy="3501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398EA48A-AEE8-487A-AAD3-8B3CC712FA80}"/>
              </a:ext>
            </a:extLst>
          </p:cNvPr>
          <p:cNvSpPr/>
          <p:nvPr/>
        </p:nvSpPr>
        <p:spPr>
          <a:xfrm>
            <a:off x="5629073" y="2759413"/>
            <a:ext cx="369651" cy="3501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id="{9E679CEB-D0A1-4A65-87B1-33BEBF4B6568}"/>
              </a:ext>
            </a:extLst>
          </p:cNvPr>
          <p:cNvSpPr/>
          <p:nvPr/>
        </p:nvSpPr>
        <p:spPr>
          <a:xfrm>
            <a:off x="5629072" y="3588758"/>
            <a:ext cx="369651" cy="3501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id="{D14F1203-F69A-4A94-8DEA-BC54C8C48E5E}"/>
              </a:ext>
            </a:extLst>
          </p:cNvPr>
          <p:cNvSpPr/>
          <p:nvPr/>
        </p:nvSpPr>
        <p:spPr>
          <a:xfrm>
            <a:off x="3182261" y="3956907"/>
            <a:ext cx="416973" cy="3501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id="{46DAA4DD-0A96-4A31-B068-D94B7E0CF6B6}"/>
              </a:ext>
            </a:extLst>
          </p:cNvPr>
          <p:cNvSpPr/>
          <p:nvPr/>
        </p:nvSpPr>
        <p:spPr>
          <a:xfrm>
            <a:off x="3205921" y="4406596"/>
            <a:ext cx="369651" cy="3501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C1D02884-783D-4D3F-AB8E-647B6637B038}"/>
              </a:ext>
            </a:extLst>
          </p:cNvPr>
          <p:cNvSpPr txBox="1"/>
          <p:nvPr/>
        </p:nvSpPr>
        <p:spPr>
          <a:xfrm>
            <a:off x="311285" y="5204298"/>
            <a:ext cx="115694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Which</a:t>
            </a:r>
            <a:r>
              <a:rPr lang="hr-HR" sz="2800" dirty="0"/>
              <a:t> </a:t>
            </a:r>
            <a:r>
              <a:rPr lang="hr-HR" sz="2800" dirty="0" err="1"/>
              <a:t>country</a:t>
            </a:r>
            <a:r>
              <a:rPr lang="hr-HR" sz="2800" dirty="0"/>
              <a:t> are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places</a:t>
            </a:r>
            <a:r>
              <a:rPr lang="hr-HR" sz="2800" dirty="0"/>
              <a:t> </a:t>
            </a:r>
            <a:r>
              <a:rPr lang="hr-HR" sz="2800" dirty="0" err="1"/>
              <a:t>in</a:t>
            </a:r>
            <a:r>
              <a:rPr lang="hr-HR" sz="2800" dirty="0"/>
              <a:t>?</a:t>
            </a:r>
          </a:p>
          <a:p>
            <a:r>
              <a:rPr lang="hr-HR" sz="2800" dirty="0"/>
              <a:t> </a:t>
            </a:r>
            <a:r>
              <a:rPr lang="hr-HR" sz="2800" dirty="0" err="1"/>
              <a:t>Which</a:t>
            </a:r>
            <a:r>
              <a:rPr lang="hr-HR" sz="2800" dirty="0"/>
              <a:t> </a:t>
            </a:r>
            <a:r>
              <a:rPr lang="hr-HR" sz="2800" dirty="0" err="1"/>
              <a:t>continent</a:t>
            </a:r>
            <a:r>
              <a:rPr lang="hr-HR" sz="2800" dirty="0"/>
              <a:t> are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places</a:t>
            </a:r>
            <a:r>
              <a:rPr lang="hr-HR" sz="2800" dirty="0"/>
              <a:t> on?</a:t>
            </a:r>
          </a:p>
        </p:txBody>
      </p:sp>
    </p:spTree>
    <p:extLst>
      <p:ext uri="{BB962C8B-B14F-4D97-AF65-F5344CB8AC3E}">
        <p14:creationId xmlns:p14="http://schemas.microsoft.com/office/powerpoint/2010/main" val="124278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06446E86-2C46-4478-AAA0-910AA58D4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49" y="1149146"/>
            <a:ext cx="12192000" cy="3184769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1CF7D63D-D0A2-4301-8B4E-FED9D2EA7016}"/>
              </a:ext>
            </a:extLst>
          </p:cNvPr>
          <p:cNvSpPr txBox="1"/>
          <p:nvPr/>
        </p:nvSpPr>
        <p:spPr>
          <a:xfrm>
            <a:off x="87549" y="186500"/>
            <a:ext cx="11721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err="1"/>
              <a:t>Underline</a:t>
            </a:r>
            <a:r>
              <a:rPr lang="hr-HR" sz="2800" dirty="0"/>
              <a:t> </a:t>
            </a:r>
            <a:r>
              <a:rPr lang="hr-HR" sz="2800" dirty="0" err="1"/>
              <a:t>all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adjectives</a:t>
            </a:r>
            <a:r>
              <a:rPr lang="hr-HR" sz="2800" dirty="0"/>
              <a:t> </a:t>
            </a:r>
            <a:r>
              <a:rPr lang="hr-HR" sz="2800" dirty="0" err="1"/>
              <a:t>in</a:t>
            </a:r>
            <a:r>
              <a:rPr lang="hr-HR" sz="2800" dirty="0"/>
              <a:t> </a:t>
            </a:r>
            <a:r>
              <a:rPr lang="hr-HR" sz="2800" dirty="0" err="1"/>
              <a:t>task</a:t>
            </a:r>
            <a:r>
              <a:rPr lang="hr-HR" sz="2800" dirty="0"/>
              <a:t> 1.</a:t>
            </a:r>
          </a:p>
        </p:txBody>
      </p:sp>
      <p:cxnSp>
        <p:nvCxnSpPr>
          <p:cNvPr id="8" name="Ravni poveznik 7">
            <a:extLst>
              <a:ext uri="{FF2B5EF4-FFF2-40B4-BE49-F238E27FC236}">
                <a16:creationId xmlns:a16="http://schemas.microsoft.com/office/drawing/2014/main" id="{3AF3A962-3680-409D-8F25-6370485BEF33}"/>
              </a:ext>
            </a:extLst>
          </p:cNvPr>
          <p:cNvCxnSpPr/>
          <p:nvPr/>
        </p:nvCxnSpPr>
        <p:spPr>
          <a:xfrm>
            <a:off x="1770434" y="2368686"/>
            <a:ext cx="5155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8">
            <a:extLst>
              <a:ext uri="{FF2B5EF4-FFF2-40B4-BE49-F238E27FC236}">
                <a16:creationId xmlns:a16="http://schemas.microsoft.com/office/drawing/2014/main" id="{8AE585E6-DF6F-4F3F-8794-522B99AC945E}"/>
              </a:ext>
            </a:extLst>
          </p:cNvPr>
          <p:cNvCxnSpPr>
            <a:cxnSpLocks/>
          </p:cNvCxnSpPr>
          <p:nvPr/>
        </p:nvCxnSpPr>
        <p:spPr>
          <a:xfrm>
            <a:off x="1775298" y="2825884"/>
            <a:ext cx="7490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10">
            <a:extLst>
              <a:ext uri="{FF2B5EF4-FFF2-40B4-BE49-F238E27FC236}">
                <a16:creationId xmlns:a16="http://schemas.microsoft.com/office/drawing/2014/main" id="{87DCD5BF-6496-4201-B322-CE7232B93011}"/>
              </a:ext>
            </a:extLst>
          </p:cNvPr>
          <p:cNvCxnSpPr>
            <a:cxnSpLocks/>
          </p:cNvCxnSpPr>
          <p:nvPr/>
        </p:nvCxnSpPr>
        <p:spPr>
          <a:xfrm>
            <a:off x="1800427" y="3202022"/>
            <a:ext cx="7490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>
            <a:extLst>
              <a:ext uri="{FF2B5EF4-FFF2-40B4-BE49-F238E27FC236}">
                <a16:creationId xmlns:a16="http://schemas.microsoft.com/office/drawing/2014/main" id="{5BDC178C-54B4-4336-9119-6793EAFDBC65}"/>
              </a:ext>
            </a:extLst>
          </p:cNvPr>
          <p:cNvCxnSpPr>
            <a:cxnSpLocks/>
          </p:cNvCxnSpPr>
          <p:nvPr/>
        </p:nvCxnSpPr>
        <p:spPr>
          <a:xfrm>
            <a:off x="1747736" y="3620312"/>
            <a:ext cx="7765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ni poveznik 14">
            <a:extLst>
              <a:ext uri="{FF2B5EF4-FFF2-40B4-BE49-F238E27FC236}">
                <a16:creationId xmlns:a16="http://schemas.microsoft.com/office/drawing/2014/main" id="{0A80B15A-9D41-478B-83A8-24F11DF9F4CE}"/>
              </a:ext>
            </a:extLst>
          </p:cNvPr>
          <p:cNvCxnSpPr>
            <a:cxnSpLocks/>
          </p:cNvCxnSpPr>
          <p:nvPr/>
        </p:nvCxnSpPr>
        <p:spPr>
          <a:xfrm>
            <a:off x="1780972" y="4028874"/>
            <a:ext cx="73768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2C76DE4E-0D4A-4573-9E15-011B2F4B27B3}"/>
              </a:ext>
            </a:extLst>
          </p:cNvPr>
          <p:cNvSpPr txBox="1"/>
          <p:nvPr/>
        </p:nvSpPr>
        <p:spPr>
          <a:xfrm>
            <a:off x="87549" y="4394884"/>
            <a:ext cx="11741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What</a:t>
            </a:r>
            <a:r>
              <a:rPr lang="hr-HR" sz="2800" dirty="0"/>
              <a:t> do </a:t>
            </a:r>
            <a:r>
              <a:rPr lang="hr-HR" sz="2800" dirty="0" err="1"/>
              <a:t>all</a:t>
            </a:r>
            <a:r>
              <a:rPr lang="hr-HR" sz="2800" dirty="0"/>
              <a:t> </a:t>
            </a:r>
            <a:r>
              <a:rPr lang="hr-HR" sz="2800" dirty="0" err="1"/>
              <a:t>these</a:t>
            </a:r>
            <a:r>
              <a:rPr lang="hr-HR" sz="2800" dirty="0"/>
              <a:t> </a:t>
            </a:r>
            <a:r>
              <a:rPr lang="hr-HR" sz="2800" dirty="0" err="1"/>
              <a:t>adjectives</a:t>
            </a:r>
            <a:r>
              <a:rPr lang="hr-HR" sz="2800" dirty="0"/>
              <a:t> </a:t>
            </a:r>
            <a:r>
              <a:rPr lang="hr-HR" sz="2800" dirty="0" err="1"/>
              <a:t>have</a:t>
            </a:r>
            <a:r>
              <a:rPr lang="hr-HR" sz="2800" dirty="0"/>
              <a:t> </a:t>
            </a:r>
            <a:r>
              <a:rPr lang="hr-HR" sz="2800" dirty="0" err="1"/>
              <a:t>in</a:t>
            </a:r>
            <a:r>
              <a:rPr lang="hr-HR" sz="2800" dirty="0"/>
              <a:t> </a:t>
            </a:r>
            <a:r>
              <a:rPr lang="hr-HR" sz="2800" dirty="0" err="1"/>
              <a:t>common</a:t>
            </a:r>
            <a:r>
              <a:rPr lang="hr-HR" sz="2800" dirty="0"/>
              <a:t>?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AE530D2B-2024-43C9-B34C-1914ABBEE23B}"/>
              </a:ext>
            </a:extLst>
          </p:cNvPr>
          <p:cNvSpPr txBox="1"/>
          <p:nvPr/>
        </p:nvSpPr>
        <p:spPr>
          <a:xfrm>
            <a:off x="7311957" y="4610327"/>
            <a:ext cx="4604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solidFill>
                  <a:srgbClr val="FF0000"/>
                </a:solidFill>
              </a:rPr>
              <a:t>The suffix  -er.</a:t>
            </a:r>
          </a:p>
        </p:txBody>
      </p:sp>
      <p:sp>
        <p:nvSpPr>
          <p:cNvPr id="21" name="Pravokutnik 20">
            <a:extLst>
              <a:ext uri="{FF2B5EF4-FFF2-40B4-BE49-F238E27FC236}">
                <a16:creationId xmlns:a16="http://schemas.microsoft.com/office/drawing/2014/main" id="{7B83D15A-87C1-475A-B758-DDF9918233C8}"/>
              </a:ext>
            </a:extLst>
          </p:cNvPr>
          <p:cNvSpPr/>
          <p:nvPr/>
        </p:nvSpPr>
        <p:spPr>
          <a:xfrm>
            <a:off x="2072802" y="2110896"/>
            <a:ext cx="272374" cy="2577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Pravokutnik 22">
            <a:extLst>
              <a:ext uri="{FF2B5EF4-FFF2-40B4-BE49-F238E27FC236}">
                <a16:creationId xmlns:a16="http://schemas.microsoft.com/office/drawing/2014/main" id="{C481ED21-2D4C-41B7-8829-00B1F58441A3}"/>
              </a:ext>
            </a:extLst>
          </p:cNvPr>
          <p:cNvSpPr/>
          <p:nvPr/>
        </p:nvSpPr>
        <p:spPr>
          <a:xfrm>
            <a:off x="2227634" y="2537352"/>
            <a:ext cx="272374" cy="2577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Pravokutnik 23">
            <a:extLst>
              <a:ext uri="{FF2B5EF4-FFF2-40B4-BE49-F238E27FC236}">
                <a16:creationId xmlns:a16="http://schemas.microsoft.com/office/drawing/2014/main" id="{E4F1D5AC-3C4F-412B-A0AD-5D4A6B802EB6}"/>
              </a:ext>
            </a:extLst>
          </p:cNvPr>
          <p:cNvSpPr/>
          <p:nvPr/>
        </p:nvSpPr>
        <p:spPr>
          <a:xfrm>
            <a:off x="2251954" y="2954779"/>
            <a:ext cx="272374" cy="2577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Pravokutnik 24">
            <a:extLst>
              <a:ext uri="{FF2B5EF4-FFF2-40B4-BE49-F238E27FC236}">
                <a16:creationId xmlns:a16="http://schemas.microsoft.com/office/drawing/2014/main" id="{19478488-4B54-4B83-B8D7-7F23182683C7}"/>
              </a:ext>
            </a:extLst>
          </p:cNvPr>
          <p:cNvSpPr/>
          <p:nvPr/>
        </p:nvSpPr>
        <p:spPr>
          <a:xfrm>
            <a:off x="2324911" y="3378687"/>
            <a:ext cx="272374" cy="2577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Pravokutnik 25">
            <a:extLst>
              <a:ext uri="{FF2B5EF4-FFF2-40B4-BE49-F238E27FC236}">
                <a16:creationId xmlns:a16="http://schemas.microsoft.com/office/drawing/2014/main" id="{CA66F89F-8412-4A2E-9899-94FAF8B4D1C5}"/>
              </a:ext>
            </a:extLst>
          </p:cNvPr>
          <p:cNvSpPr/>
          <p:nvPr/>
        </p:nvSpPr>
        <p:spPr>
          <a:xfrm>
            <a:off x="2246279" y="3790817"/>
            <a:ext cx="272374" cy="2306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id="{0FC8D8A8-1E79-43C3-B945-4552ABBA3402}"/>
              </a:ext>
            </a:extLst>
          </p:cNvPr>
          <p:cNvSpPr txBox="1"/>
          <p:nvPr/>
        </p:nvSpPr>
        <p:spPr>
          <a:xfrm>
            <a:off x="214009" y="5466945"/>
            <a:ext cx="1102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This</a:t>
            </a:r>
            <a:r>
              <a:rPr lang="hr-HR" sz="2800" dirty="0"/>
              <a:t> </a:t>
            </a:r>
            <a:r>
              <a:rPr lang="hr-HR" sz="2800" dirty="0" err="1"/>
              <a:t>form</a:t>
            </a:r>
            <a:r>
              <a:rPr lang="hr-HR" sz="2800" dirty="0"/>
              <a:t> </a:t>
            </a:r>
            <a:r>
              <a:rPr lang="hr-HR" sz="2800" dirty="0" err="1"/>
              <a:t>of</a:t>
            </a:r>
            <a:r>
              <a:rPr lang="hr-HR" sz="2800" dirty="0"/>
              <a:t> </a:t>
            </a:r>
            <a:r>
              <a:rPr lang="hr-HR" sz="2800" dirty="0" err="1"/>
              <a:t>adjectives</a:t>
            </a:r>
            <a:r>
              <a:rPr lang="hr-HR" sz="2800" dirty="0"/>
              <a:t> </a:t>
            </a:r>
            <a:r>
              <a:rPr lang="hr-HR" sz="2800" dirty="0" err="1"/>
              <a:t>is</a:t>
            </a:r>
            <a:r>
              <a:rPr lang="hr-HR" sz="2800" dirty="0"/>
              <a:t> </a:t>
            </a:r>
            <a:r>
              <a:rPr lang="hr-HR" sz="2800" dirty="0" err="1"/>
              <a:t>called</a:t>
            </a:r>
            <a:r>
              <a:rPr lang="hr-HR" sz="2800" dirty="0"/>
              <a:t> </a:t>
            </a:r>
            <a:r>
              <a:rPr lang="hr-HR" sz="2800" b="1" dirty="0" err="1"/>
              <a:t>the</a:t>
            </a:r>
            <a:r>
              <a:rPr lang="hr-HR" sz="2800" b="1" dirty="0"/>
              <a:t> </a:t>
            </a:r>
            <a:r>
              <a:rPr lang="hr-HR" sz="2800" b="1" dirty="0" err="1"/>
              <a:t>comparative</a:t>
            </a:r>
            <a:r>
              <a:rPr lang="hr-H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658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/>
      <p:bldP spid="21" grpId="0" animBg="1"/>
      <p:bldP spid="23" grpId="0" animBg="1"/>
      <p:bldP spid="24" grpId="0" animBg="1"/>
      <p:bldP spid="25" grpId="0" animBg="1"/>
      <p:bldP spid="26" grpId="0" animBg="1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niOkvir 7">
            <a:extLst>
              <a:ext uri="{FF2B5EF4-FFF2-40B4-BE49-F238E27FC236}">
                <a16:creationId xmlns:a16="http://schemas.microsoft.com/office/drawing/2014/main" id="{849E430D-22E6-4C85-9AC0-6286D593145D}"/>
              </a:ext>
            </a:extLst>
          </p:cNvPr>
          <p:cNvSpPr txBox="1"/>
          <p:nvPr/>
        </p:nvSpPr>
        <p:spPr>
          <a:xfrm>
            <a:off x="1668293" y="324259"/>
            <a:ext cx="8005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How do </a:t>
            </a:r>
            <a:r>
              <a:rPr lang="hr-HR" sz="2800" dirty="0" err="1"/>
              <a:t>we</a:t>
            </a:r>
            <a:r>
              <a:rPr lang="hr-HR" sz="2800" dirty="0"/>
              <a:t> </a:t>
            </a:r>
            <a:r>
              <a:rPr lang="hr-HR" sz="2800" dirty="0" err="1"/>
              <a:t>form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comparative</a:t>
            </a:r>
            <a:r>
              <a:rPr lang="hr-HR" sz="2800" dirty="0"/>
              <a:t> </a:t>
            </a:r>
            <a:r>
              <a:rPr lang="hr-HR" sz="2800" dirty="0" err="1"/>
              <a:t>of</a:t>
            </a:r>
            <a:r>
              <a:rPr lang="hr-HR" sz="2800" dirty="0"/>
              <a:t> short </a:t>
            </a:r>
            <a:r>
              <a:rPr lang="hr-HR" sz="2800" dirty="0" err="1"/>
              <a:t>adjectives</a:t>
            </a:r>
            <a:r>
              <a:rPr lang="hr-HR" sz="2800" dirty="0"/>
              <a:t>?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AB83CA4C-21D5-418A-AE9C-E0F5820BEDB3}"/>
              </a:ext>
            </a:extLst>
          </p:cNvPr>
          <p:cNvSpPr txBox="1"/>
          <p:nvPr/>
        </p:nvSpPr>
        <p:spPr>
          <a:xfrm>
            <a:off x="1272096" y="2242496"/>
            <a:ext cx="106031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/>
              <a:t>high    </a:t>
            </a:r>
            <a:r>
              <a:rPr lang="hr-HR" sz="2800">
                <a:sym typeface="Wingdings" panose="05000000000000000000" pitchFamily="2" charset="2"/>
              </a:rPr>
              <a:t></a:t>
            </a:r>
          </a:p>
          <a:p>
            <a:r>
              <a:rPr lang="hr-HR" sz="2800">
                <a:sym typeface="Wingdings" panose="05000000000000000000" pitchFamily="2" charset="2"/>
              </a:rPr>
              <a:t>cold    </a:t>
            </a:r>
          </a:p>
          <a:p>
            <a:r>
              <a:rPr lang="hr-HR" sz="2800">
                <a:sym typeface="Wingdings" panose="05000000000000000000" pitchFamily="2" charset="2"/>
              </a:rPr>
              <a:t>long    </a:t>
            </a:r>
          </a:p>
          <a:p>
            <a:r>
              <a:rPr lang="hr-HR" sz="2800">
                <a:sym typeface="Wingdings" panose="05000000000000000000" pitchFamily="2" charset="2"/>
              </a:rPr>
              <a:t>small   </a:t>
            </a:r>
          </a:p>
          <a:p>
            <a:r>
              <a:rPr lang="hr-HR" sz="2800">
                <a:sym typeface="Wingdings" panose="05000000000000000000" pitchFamily="2" charset="2"/>
              </a:rPr>
              <a:t>dr</a:t>
            </a:r>
            <a:r>
              <a:rPr lang="hr-HR" sz="2800">
                <a:solidFill>
                  <a:srgbClr val="00B0F0"/>
                </a:solidFill>
                <a:sym typeface="Wingdings" panose="05000000000000000000" pitchFamily="2" charset="2"/>
              </a:rPr>
              <a:t>y</a:t>
            </a:r>
            <a:r>
              <a:rPr lang="hr-HR" sz="2800">
                <a:sym typeface="Wingdings" panose="05000000000000000000" pitchFamily="2" charset="2"/>
              </a:rPr>
              <a:t>      </a:t>
            </a:r>
          </a:p>
          <a:p>
            <a:r>
              <a:rPr lang="hr-HR" sz="2800">
                <a:sym typeface="Wingdings" panose="05000000000000000000" pitchFamily="2" charset="2"/>
              </a:rPr>
              <a:t>eas</a:t>
            </a:r>
            <a:r>
              <a:rPr lang="hr-HR" sz="2800">
                <a:solidFill>
                  <a:srgbClr val="00B0F0"/>
                </a:solidFill>
                <a:sym typeface="Wingdings" panose="05000000000000000000" pitchFamily="2" charset="2"/>
              </a:rPr>
              <a:t>y    </a:t>
            </a:r>
            <a:r>
              <a:rPr lang="hr-HR" sz="2800">
                <a:sym typeface="Wingdings" panose="05000000000000000000" pitchFamily="2" charset="2"/>
              </a:rPr>
              <a:t>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95425CCA-DB61-4BBF-8ED3-1FC41507B6F9}"/>
              </a:ext>
            </a:extLst>
          </p:cNvPr>
          <p:cNvSpPr txBox="1"/>
          <p:nvPr/>
        </p:nvSpPr>
        <p:spPr>
          <a:xfrm>
            <a:off x="2838050" y="2242496"/>
            <a:ext cx="914319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>
                <a:sym typeface="Wingdings" panose="05000000000000000000" pitchFamily="2" charset="2"/>
              </a:rPr>
              <a:t>high + </a:t>
            </a:r>
            <a:r>
              <a:rPr lang="hr-HR" sz="2800">
                <a:solidFill>
                  <a:srgbClr val="FF0000"/>
                </a:solidFill>
                <a:sym typeface="Wingdings" panose="05000000000000000000" pitchFamily="2" charset="2"/>
              </a:rPr>
              <a:t>-er</a:t>
            </a:r>
            <a:r>
              <a:rPr lang="hr-HR" sz="2800">
                <a:sym typeface="Wingdings" panose="05000000000000000000" pitchFamily="2" charset="2"/>
              </a:rPr>
              <a:t> =  high</a:t>
            </a:r>
            <a:r>
              <a:rPr lang="hr-HR" sz="2800">
                <a:solidFill>
                  <a:srgbClr val="FF0000"/>
                </a:solidFill>
                <a:sym typeface="Wingdings" panose="05000000000000000000" pitchFamily="2" charset="2"/>
              </a:rPr>
              <a:t>er      </a:t>
            </a:r>
            <a:r>
              <a:rPr lang="hr-HR" sz="2800" i="1">
                <a:solidFill>
                  <a:srgbClr val="FF0000"/>
                </a:solidFill>
                <a:sym typeface="Wingdings" panose="05000000000000000000" pitchFamily="2" charset="2"/>
              </a:rPr>
              <a:t>                 </a:t>
            </a:r>
            <a:r>
              <a:rPr lang="hr-HR" sz="2800" i="1">
                <a:sym typeface="Wingdings" panose="05000000000000000000" pitchFamily="2" charset="2"/>
              </a:rPr>
              <a:t>visok</a:t>
            </a:r>
            <a:r>
              <a:rPr lang="hr-HR" sz="2800" i="1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hr-HR" sz="2800" i="1">
                <a:sym typeface="Wingdings" panose="05000000000000000000" pitchFamily="2" charset="2"/>
              </a:rPr>
              <a:t></a:t>
            </a:r>
            <a:r>
              <a:rPr lang="hr-HR" sz="2800" i="1">
                <a:solidFill>
                  <a:srgbClr val="FF0000"/>
                </a:solidFill>
                <a:sym typeface="Wingdings" panose="05000000000000000000" pitchFamily="2" charset="2"/>
              </a:rPr>
              <a:t>  viši</a:t>
            </a:r>
          </a:p>
          <a:p>
            <a:r>
              <a:rPr lang="hr-HR" sz="2800">
                <a:sym typeface="Wingdings" panose="05000000000000000000" pitchFamily="2" charset="2"/>
              </a:rPr>
              <a:t>cold + </a:t>
            </a:r>
            <a:r>
              <a:rPr lang="hr-HR" sz="2800">
                <a:solidFill>
                  <a:srgbClr val="FF0000"/>
                </a:solidFill>
                <a:sym typeface="Wingdings" panose="05000000000000000000" pitchFamily="2" charset="2"/>
              </a:rPr>
              <a:t>-er </a:t>
            </a:r>
            <a:r>
              <a:rPr lang="hr-HR" sz="2800">
                <a:sym typeface="Wingdings" panose="05000000000000000000" pitchFamily="2" charset="2"/>
              </a:rPr>
              <a:t>= cold</a:t>
            </a:r>
            <a:r>
              <a:rPr lang="hr-HR" sz="2800">
                <a:solidFill>
                  <a:srgbClr val="FF0000"/>
                </a:solidFill>
                <a:sym typeface="Wingdings" panose="05000000000000000000" pitchFamily="2" charset="2"/>
              </a:rPr>
              <a:t>er			</a:t>
            </a:r>
            <a:r>
              <a:rPr lang="hr-HR" sz="2800" i="1">
                <a:sym typeface="Wingdings" panose="05000000000000000000" pitchFamily="2" charset="2"/>
              </a:rPr>
              <a:t>hladan  </a:t>
            </a:r>
            <a:r>
              <a:rPr lang="hr-HR" sz="2800" i="1">
                <a:solidFill>
                  <a:srgbClr val="FF0000"/>
                </a:solidFill>
                <a:sym typeface="Wingdings" panose="05000000000000000000" pitchFamily="2" charset="2"/>
              </a:rPr>
              <a:t>hladniji</a:t>
            </a:r>
            <a:endParaRPr lang="hr-HR" sz="2800">
              <a:sym typeface="Wingdings" panose="05000000000000000000" pitchFamily="2" charset="2"/>
            </a:endParaRPr>
          </a:p>
          <a:p>
            <a:r>
              <a:rPr lang="hr-HR" sz="2800">
                <a:sym typeface="Wingdings" panose="05000000000000000000" pitchFamily="2" charset="2"/>
              </a:rPr>
              <a:t>long</a:t>
            </a:r>
            <a:r>
              <a:rPr lang="hr-HR" sz="2800">
                <a:solidFill>
                  <a:srgbClr val="FF0000"/>
                </a:solidFill>
                <a:sym typeface="Wingdings" panose="05000000000000000000" pitchFamily="2" charset="2"/>
              </a:rPr>
              <a:t>er				</a:t>
            </a:r>
            <a:r>
              <a:rPr lang="hr-HR" sz="2800" i="1">
                <a:sym typeface="Wingdings" panose="05000000000000000000" pitchFamily="2" charset="2"/>
              </a:rPr>
              <a:t>dugačak </a:t>
            </a:r>
            <a:r>
              <a:rPr lang="hr-HR" sz="2800" i="1">
                <a:solidFill>
                  <a:srgbClr val="FF0000"/>
                </a:solidFill>
                <a:sym typeface="Wingdings" panose="05000000000000000000" pitchFamily="2" charset="2"/>
              </a:rPr>
              <a:t> duži</a:t>
            </a:r>
            <a:r>
              <a:rPr lang="hr-HR" sz="2800">
                <a:solidFill>
                  <a:srgbClr val="FF0000"/>
                </a:solidFill>
                <a:sym typeface="Wingdings" panose="05000000000000000000" pitchFamily="2" charset="2"/>
              </a:rPr>
              <a:t>	</a:t>
            </a:r>
          </a:p>
          <a:p>
            <a:r>
              <a:rPr lang="hr-HR" sz="2800">
                <a:sym typeface="Wingdings" panose="05000000000000000000" pitchFamily="2" charset="2"/>
              </a:rPr>
              <a:t>small</a:t>
            </a:r>
            <a:r>
              <a:rPr lang="hr-HR" sz="2800">
                <a:solidFill>
                  <a:srgbClr val="FF0000"/>
                </a:solidFill>
                <a:sym typeface="Wingdings" panose="05000000000000000000" pitchFamily="2" charset="2"/>
              </a:rPr>
              <a:t>er				</a:t>
            </a:r>
            <a:r>
              <a:rPr lang="hr-HR" sz="2800" i="1">
                <a:sym typeface="Wingdings" panose="05000000000000000000" pitchFamily="2" charset="2"/>
              </a:rPr>
              <a:t>malen  </a:t>
            </a:r>
            <a:r>
              <a:rPr lang="hr-HR" sz="2800" i="1">
                <a:solidFill>
                  <a:srgbClr val="FF0000"/>
                </a:solidFill>
                <a:sym typeface="Wingdings" panose="05000000000000000000" pitchFamily="2" charset="2"/>
              </a:rPr>
              <a:t>manji</a:t>
            </a:r>
            <a:endParaRPr lang="hr-HR" sz="2800">
              <a:sym typeface="Wingdings" panose="05000000000000000000" pitchFamily="2" charset="2"/>
            </a:endParaRPr>
          </a:p>
          <a:p>
            <a:r>
              <a:rPr lang="hr-HR" sz="2800">
                <a:sym typeface="Wingdings" panose="05000000000000000000" pitchFamily="2" charset="2"/>
              </a:rPr>
              <a:t>dr + </a:t>
            </a:r>
            <a:r>
              <a:rPr lang="hr-HR" sz="2800">
                <a:solidFill>
                  <a:srgbClr val="00B0F0"/>
                </a:solidFill>
                <a:sym typeface="Wingdings" panose="05000000000000000000" pitchFamily="2" charset="2"/>
              </a:rPr>
              <a:t>i</a:t>
            </a:r>
            <a:r>
              <a:rPr lang="hr-HR" sz="2800">
                <a:sym typeface="Wingdings" panose="05000000000000000000" pitchFamily="2" charset="2"/>
              </a:rPr>
              <a:t> + -</a:t>
            </a:r>
            <a:r>
              <a:rPr lang="hr-HR" sz="2800">
                <a:solidFill>
                  <a:srgbClr val="FF0000"/>
                </a:solidFill>
                <a:sym typeface="Wingdings" panose="05000000000000000000" pitchFamily="2" charset="2"/>
              </a:rPr>
              <a:t>er</a:t>
            </a:r>
            <a:r>
              <a:rPr lang="hr-HR" sz="2800">
                <a:sym typeface="Wingdings" panose="05000000000000000000" pitchFamily="2" charset="2"/>
              </a:rPr>
              <a:t> =dr</a:t>
            </a:r>
            <a:r>
              <a:rPr lang="hr-HR" sz="2800" u="sng">
                <a:solidFill>
                  <a:srgbClr val="FF0000"/>
                </a:solidFill>
                <a:sym typeface="Wingdings" panose="05000000000000000000" pitchFamily="2" charset="2"/>
              </a:rPr>
              <a:t>i</a:t>
            </a:r>
            <a:r>
              <a:rPr lang="hr-HR" sz="2800">
                <a:solidFill>
                  <a:srgbClr val="FF0000"/>
                </a:solidFill>
                <a:sym typeface="Wingdings" panose="05000000000000000000" pitchFamily="2" charset="2"/>
              </a:rPr>
              <a:t>er			</a:t>
            </a:r>
            <a:r>
              <a:rPr lang="hr-HR" sz="2800" i="1">
                <a:sym typeface="Wingdings" panose="05000000000000000000" pitchFamily="2" charset="2"/>
              </a:rPr>
              <a:t>suh  </a:t>
            </a:r>
            <a:r>
              <a:rPr lang="hr-HR" sz="2800" i="1">
                <a:solidFill>
                  <a:srgbClr val="FF0000"/>
                </a:solidFill>
                <a:sym typeface="Wingdings" panose="05000000000000000000" pitchFamily="2" charset="2"/>
              </a:rPr>
              <a:t>suši</a:t>
            </a:r>
          </a:p>
          <a:p>
            <a:r>
              <a:rPr lang="hr-HR" sz="2800">
                <a:sym typeface="Wingdings" panose="05000000000000000000" pitchFamily="2" charset="2"/>
              </a:rPr>
              <a:t>eas</a:t>
            </a:r>
            <a:r>
              <a:rPr lang="hr-HR" sz="2800" u="sng">
                <a:solidFill>
                  <a:srgbClr val="FF0000"/>
                </a:solidFill>
                <a:sym typeface="Wingdings" panose="05000000000000000000" pitchFamily="2" charset="2"/>
              </a:rPr>
              <a:t>i</a:t>
            </a:r>
            <a:r>
              <a:rPr lang="hr-HR" sz="2800">
                <a:solidFill>
                  <a:srgbClr val="FF0000"/>
                </a:solidFill>
                <a:sym typeface="Wingdings" panose="05000000000000000000" pitchFamily="2" charset="2"/>
              </a:rPr>
              <a:t>er					</a:t>
            </a:r>
            <a:r>
              <a:rPr lang="hr-HR" sz="2800" i="1">
                <a:sym typeface="Wingdings" panose="05000000000000000000" pitchFamily="2" charset="2"/>
              </a:rPr>
              <a:t>lagan  </a:t>
            </a:r>
            <a:r>
              <a:rPr lang="hr-HR" sz="2800" i="1">
                <a:solidFill>
                  <a:srgbClr val="FF0000"/>
                </a:solidFill>
                <a:sym typeface="Wingdings" panose="05000000000000000000" pitchFamily="2" charset="2"/>
              </a:rPr>
              <a:t>lakši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74E818A0-FC6D-4680-8079-810E854C0B16}"/>
              </a:ext>
            </a:extLst>
          </p:cNvPr>
          <p:cNvSpPr txBox="1"/>
          <p:nvPr/>
        </p:nvSpPr>
        <p:spPr>
          <a:xfrm>
            <a:off x="755514" y="5224781"/>
            <a:ext cx="10884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If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adjective</a:t>
            </a:r>
            <a:r>
              <a:rPr lang="hr-HR" sz="2800" dirty="0"/>
              <a:t> </a:t>
            </a:r>
            <a:r>
              <a:rPr lang="hr-HR" sz="2800" dirty="0" err="1"/>
              <a:t>ends</a:t>
            </a:r>
            <a:r>
              <a:rPr lang="hr-HR" sz="2800" dirty="0"/>
              <a:t> </a:t>
            </a:r>
            <a:r>
              <a:rPr lang="hr-HR" sz="2800" dirty="0" err="1"/>
              <a:t>in</a:t>
            </a:r>
            <a:r>
              <a:rPr lang="hr-HR" sz="2800" dirty="0"/>
              <a:t> </a:t>
            </a:r>
            <a:r>
              <a:rPr lang="hr-HR" sz="2800" i="1" dirty="0"/>
              <a:t>–</a:t>
            </a:r>
            <a:r>
              <a:rPr lang="hr-HR" sz="2800" b="1" i="1" dirty="0"/>
              <a:t>y</a:t>
            </a:r>
            <a:r>
              <a:rPr lang="hr-HR" sz="2800" dirty="0"/>
              <a:t>, </a:t>
            </a:r>
            <a:r>
              <a:rPr lang="hr-HR" sz="2800" dirty="0" err="1"/>
              <a:t>we</a:t>
            </a:r>
            <a:r>
              <a:rPr lang="hr-HR" sz="2800" dirty="0"/>
              <a:t> </a:t>
            </a:r>
            <a:r>
              <a:rPr lang="hr-HR" sz="2800" dirty="0" err="1"/>
              <a:t>change</a:t>
            </a:r>
            <a:r>
              <a:rPr lang="hr-HR" sz="2800" dirty="0"/>
              <a:t> </a:t>
            </a:r>
            <a:r>
              <a:rPr lang="hr-HR" sz="2800" i="1" dirty="0"/>
              <a:t>-</a:t>
            </a:r>
            <a:r>
              <a:rPr lang="hr-HR" sz="2800" b="1" i="1" dirty="0"/>
              <a:t>y</a:t>
            </a:r>
            <a:r>
              <a:rPr lang="hr-HR" sz="2800" dirty="0"/>
              <a:t> </a:t>
            </a:r>
            <a:r>
              <a:rPr lang="hr-HR" sz="2800" dirty="0" err="1"/>
              <a:t>in</a:t>
            </a:r>
            <a:r>
              <a:rPr lang="hr-HR" sz="2800" dirty="0"/>
              <a:t> </a:t>
            </a:r>
            <a:r>
              <a:rPr lang="hr-HR" sz="2800" i="1" dirty="0"/>
              <a:t>–</a:t>
            </a:r>
            <a:r>
              <a:rPr lang="hr-HR" sz="2800" b="1" i="1" dirty="0">
                <a:solidFill>
                  <a:srgbClr val="FF0000"/>
                </a:solidFill>
              </a:rPr>
              <a:t>i</a:t>
            </a:r>
            <a:r>
              <a:rPr lang="hr-HR" sz="2800" dirty="0"/>
              <a:t>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dirty="0" err="1"/>
              <a:t>then</a:t>
            </a:r>
            <a:r>
              <a:rPr lang="hr-HR" sz="2800" dirty="0"/>
              <a:t> </a:t>
            </a:r>
            <a:r>
              <a:rPr lang="hr-HR" sz="2800" dirty="0" err="1"/>
              <a:t>add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suffix</a:t>
            </a:r>
            <a:r>
              <a:rPr lang="hr-HR" sz="2800" dirty="0"/>
              <a:t> </a:t>
            </a:r>
            <a:r>
              <a:rPr lang="hr-HR" sz="2800" i="1" dirty="0"/>
              <a:t>–</a:t>
            </a:r>
            <a:r>
              <a:rPr lang="hr-HR" sz="2800" i="1" dirty="0" err="1">
                <a:solidFill>
                  <a:srgbClr val="FF0000"/>
                </a:solidFill>
              </a:rPr>
              <a:t>er</a:t>
            </a:r>
            <a:r>
              <a:rPr lang="hr-HR" sz="2800" dirty="0"/>
              <a:t>.</a:t>
            </a:r>
          </a:p>
        </p:txBody>
      </p:sp>
      <p:sp>
        <p:nvSpPr>
          <p:cNvPr id="15" name="Pravokutnik 14">
            <a:extLst>
              <a:ext uri="{FF2B5EF4-FFF2-40B4-BE49-F238E27FC236}">
                <a16:creationId xmlns:a16="http://schemas.microsoft.com/office/drawing/2014/main" id="{9CB4BD0A-E493-477C-9426-58C1F4A6E056}"/>
              </a:ext>
            </a:extLst>
          </p:cNvPr>
          <p:cNvSpPr/>
          <p:nvPr/>
        </p:nvSpPr>
        <p:spPr>
          <a:xfrm>
            <a:off x="1166101" y="2170539"/>
            <a:ext cx="9010247" cy="28215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E614EFF8-802F-4465-BE83-894EBC1B3A88}"/>
              </a:ext>
            </a:extLst>
          </p:cNvPr>
          <p:cNvSpPr txBox="1"/>
          <p:nvPr/>
        </p:nvSpPr>
        <p:spPr>
          <a:xfrm>
            <a:off x="-301556" y="1487468"/>
            <a:ext cx="10992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/>
              <a:t>adjective</a:t>
            </a:r>
            <a:r>
              <a:rPr lang="hr-HR" sz="2800"/>
              <a:t> + </a:t>
            </a:r>
            <a:r>
              <a:rPr lang="hr-HR" sz="2800">
                <a:solidFill>
                  <a:srgbClr val="FF0000"/>
                </a:solidFill>
              </a:rPr>
              <a:t>-er</a:t>
            </a:r>
          </a:p>
        </p:txBody>
      </p:sp>
    </p:spTree>
    <p:extLst>
      <p:ext uri="{BB962C8B-B14F-4D97-AF65-F5344CB8AC3E}">
        <p14:creationId xmlns:p14="http://schemas.microsoft.com/office/powerpoint/2010/main" val="389176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5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niOkvir 6">
            <a:extLst>
              <a:ext uri="{FF2B5EF4-FFF2-40B4-BE49-F238E27FC236}">
                <a16:creationId xmlns:a16="http://schemas.microsoft.com/office/drawing/2014/main" id="{ED8FF471-3C2F-43E8-B09F-67389C26C7A0}"/>
              </a:ext>
            </a:extLst>
          </p:cNvPr>
          <p:cNvSpPr txBox="1"/>
          <p:nvPr/>
        </p:nvSpPr>
        <p:spPr>
          <a:xfrm>
            <a:off x="295924" y="628827"/>
            <a:ext cx="111235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err="1"/>
              <a:t>Copy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comparative</a:t>
            </a:r>
            <a:r>
              <a:rPr lang="hr-HR" sz="2800" dirty="0"/>
              <a:t> </a:t>
            </a:r>
            <a:r>
              <a:rPr lang="hr-HR" sz="2800" dirty="0" err="1"/>
              <a:t>in</a:t>
            </a:r>
            <a:r>
              <a:rPr lang="hr-HR" sz="2800" dirty="0"/>
              <a:t> </a:t>
            </a:r>
            <a:r>
              <a:rPr lang="hr-HR" sz="2800" dirty="0" err="1"/>
              <a:t>your</a:t>
            </a:r>
            <a:r>
              <a:rPr lang="hr-HR" sz="2800" dirty="0"/>
              <a:t> </a:t>
            </a:r>
            <a:r>
              <a:rPr lang="hr-HR" sz="2800" dirty="0" err="1"/>
              <a:t>notebook</a:t>
            </a:r>
            <a:r>
              <a:rPr lang="hr-HR" sz="2800" dirty="0"/>
              <a:t>. </a:t>
            </a:r>
          </a:p>
          <a:p>
            <a:pPr algn="ctr"/>
            <a:r>
              <a:rPr lang="hr-HR" sz="2800" dirty="0" err="1"/>
              <a:t>Then</a:t>
            </a:r>
            <a:r>
              <a:rPr lang="hr-HR" sz="2800" dirty="0"/>
              <a:t> </a:t>
            </a:r>
            <a:r>
              <a:rPr lang="hr-HR" sz="2800" dirty="0" err="1"/>
              <a:t>write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adjective</a:t>
            </a:r>
            <a:r>
              <a:rPr lang="hr-HR" sz="2800" dirty="0"/>
              <a:t> </a:t>
            </a:r>
            <a:r>
              <a:rPr lang="hr-HR" sz="2800" dirty="0" err="1"/>
              <a:t>next</a:t>
            </a:r>
            <a:r>
              <a:rPr lang="hr-HR" sz="2800" dirty="0"/>
              <a:t> to </a:t>
            </a:r>
            <a:r>
              <a:rPr lang="hr-HR" sz="2800" dirty="0" err="1"/>
              <a:t>them</a:t>
            </a:r>
            <a:r>
              <a:rPr lang="hr-HR" sz="2800" dirty="0"/>
              <a:t>.</a:t>
            </a:r>
          </a:p>
          <a:p>
            <a:pPr algn="ctr"/>
            <a:endParaRPr lang="hr-HR" sz="2800" i="1" dirty="0"/>
          </a:p>
          <a:p>
            <a:pPr algn="ctr"/>
            <a:endParaRPr lang="hr-HR" sz="2800" i="1" dirty="0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7CB5F9F5-BC1D-49DD-9DA0-AFF6F8F7DF17}"/>
              </a:ext>
            </a:extLst>
          </p:cNvPr>
          <p:cNvSpPr txBox="1"/>
          <p:nvPr/>
        </p:nvSpPr>
        <p:spPr>
          <a:xfrm>
            <a:off x="5106551" y="2258855"/>
            <a:ext cx="362729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>
                <a:sym typeface="Wingdings" panose="05000000000000000000" pitchFamily="2" charset="2"/>
              </a:rPr>
              <a:t> high</a:t>
            </a:r>
            <a:r>
              <a:rPr lang="hr-HR" sz="2800">
                <a:solidFill>
                  <a:srgbClr val="FF0000"/>
                </a:solidFill>
                <a:sym typeface="Wingdings" panose="05000000000000000000" pitchFamily="2" charset="2"/>
              </a:rPr>
              <a:t>er      </a:t>
            </a:r>
            <a:r>
              <a:rPr lang="hr-HR" sz="2800" i="1">
                <a:solidFill>
                  <a:srgbClr val="FF0000"/>
                </a:solidFill>
                <a:sym typeface="Wingdings" panose="05000000000000000000" pitchFamily="2" charset="2"/>
              </a:rPr>
              <a:t>                 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hr-HR" sz="2800">
                <a:sym typeface="Wingdings" panose="05000000000000000000" pitchFamily="2" charset="2"/>
              </a:rPr>
              <a:t>cold</a:t>
            </a:r>
            <a:r>
              <a:rPr lang="hr-HR" sz="2800">
                <a:solidFill>
                  <a:srgbClr val="FF0000"/>
                </a:solidFill>
                <a:sym typeface="Wingdings" panose="05000000000000000000" pitchFamily="2" charset="2"/>
              </a:rPr>
              <a:t>er		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hr-HR" sz="2800">
                <a:sym typeface="Wingdings" panose="05000000000000000000" pitchFamily="2" charset="2"/>
              </a:rPr>
              <a:t>long</a:t>
            </a:r>
            <a:r>
              <a:rPr lang="hr-HR" sz="2800">
                <a:solidFill>
                  <a:srgbClr val="FF0000"/>
                </a:solidFill>
                <a:sym typeface="Wingdings" panose="05000000000000000000" pitchFamily="2" charset="2"/>
              </a:rPr>
              <a:t>er		</a:t>
            </a:r>
          </a:p>
          <a:p>
            <a:r>
              <a:rPr lang="hr-HR" sz="2800">
                <a:sym typeface="Wingdings" panose="05000000000000000000" pitchFamily="2" charset="2"/>
              </a:rPr>
              <a:t> small</a:t>
            </a:r>
            <a:r>
              <a:rPr lang="hr-HR" sz="2800">
                <a:solidFill>
                  <a:srgbClr val="FF0000"/>
                </a:solidFill>
                <a:sym typeface="Wingdings" panose="05000000000000000000" pitchFamily="2" charset="2"/>
              </a:rPr>
              <a:t>er		</a:t>
            </a:r>
          </a:p>
          <a:p>
            <a:r>
              <a:rPr lang="hr-HR" sz="2800">
                <a:sym typeface="Wingdings" panose="05000000000000000000" pitchFamily="2" charset="2"/>
              </a:rPr>
              <a:t> dr</a:t>
            </a:r>
            <a:r>
              <a:rPr lang="hr-HR" sz="2800" u="sng">
                <a:solidFill>
                  <a:srgbClr val="00B0F0"/>
                </a:solidFill>
                <a:sym typeface="Wingdings" panose="05000000000000000000" pitchFamily="2" charset="2"/>
              </a:rPr>
              <a:t>i</a:t>
            </a:r>
            <a:r>
              <a:rPr lang="hr-HR" sz="2800">
                <a:solidFill>
                  <a:srgbClr val="FF0000"/>
                </a:solidFill>
                <a:sym typeface="Wingdings" panose="05000000000000000000" pitchFamily="2" charset="2"/>
              </a:rPr>
              <a:t>er		</a:t>
            </a:r>
          </a:p>
          <a:p>
            <a:r>
              <a:rPr lang="hr-HR" sz="2800">
                <a:sym typeface="Wingdings" panose="05000000000000000000" pitchFamily="2" charset="2"/>
              </a:rPr>
              <a:t> eas</a:t>
            </a:r>
            <a:r>
              <a:rPr lang="hr-HR" sz="2800" u="sng">
                <a:solidFill>
                  <a:srgbClr val="00B0F0"/>
                </a:solidFill>
                <a:sym typeface="Wingdings" panose="05000000000000000000" pitchFamily="2" charset="2"/>
              </a:rPr>
              <a:t>i</a:t>
            </a:r>
            <a:r>
              <a:rPr lang="hr-HR" sz="2800">
                <a:solidFill>
                  <a:srgbClr val="FF0000"/>
                </a:solidFill>
                <a:sym typeface="Wingdings" panose="05000000000000000000" pitchFamily="2" charset="2"/>
              </a:rPr>
              <a:t>er	</a:t>
            </a:r>
          </a:p>
          <a:p>
            <a:endParaRPr lang="hr-HR" sz="280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hr-HR" sz="2800">
                <a:sym typeface="Wingdings" panose="05000000000000000000" pitchFamily="2" charset="2"/>
              </a:rPr>
              <a:t>	</a:t>
            </a:r>
            <a:r>
              <a:rPr lang="hr-HR" sz="2800">
                <a:solidFill>
                  <a:srgbClr val="FF0000"/>
                </a:solidFill>
                <a:sym typeface="Wingdings" panose="05000000000000000000" pitchFamily="2" charset="2"/>
              </a:rPr>
              <a:t>			</a:t>
            </a:r>
            <a:endParaRPr lang="hr-HR" sz="2800" i="1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AD5702D5-F427-48F7-9CBB-3E8AAEE74193}"/>
              </a:ext>
            </a:extLst>
          </p:cNvPr>
          <p:cNvSpPr txBox="1"/>
          <p:nvPr/>
        </p:nvSpPr>
        <p:spPr>
          <a:xfrm>
            <a:off x="4282352" y="2258855"/>
            <a:ext cx="202385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>
                <a:sym typeface="Wingdings" panose="05000000000000000000" pitchFamily="2" charset="2"/>
              </a:rPr>
              <a:t>high</a:t>
            </a:r>
            <a:r>
              <a:rPr lang="hr-HR" sz="2800">
                <a:solidFill>
                  <a:srgbClr val="FF0000"/>
                </a:solidFill>
                <a:sym typeface="Wingdings" panose="05000000000000000000" pitchFamily="2" charset="2"/>
              </a:rPr>
              <a:t>      </a:t>
            </a:r>
            <a:r>
              <a:rPr lang="hr-HR" sz="2800" i="1">
                <a:solidFill>
                  <a:srgbClr val="FF0000"/>
                </a:solidFill>
                <a:sym typeface="Wingdings" panose="05000000000000000000" pitchFamily="2" charset="2"/>
              </a:rPr>
              <a:t>  </a:t>
            </a:r>
          </a:p>
          <a:p>
            <a:r>
              <a:rPr lang="hr-HR" sz="2800">
                <a:sym typeface="Wingdings" panose="05000000000000000000" pitchFamily="2" charset="2"/>
              </a:rPr>
              <a:t>cold</a:t>
            </a:r>
            <a:r>
              <a:rPr lang="hr-HR" sz="2800">
                <a:solidFill>
                  <a:srgbClr val="FF0000"/>
                </a:solidFill>
                <a:sym typeface="Wingdings" panose="05000000000000000000" pitchFamily="2" charset="2"/>
              </a:rPr>
              <a:t>	</a:t>
            </a:r>
          </a:p>
          <a:p>
            <a:r>
              <a:rPr lang="hr-HR" sz="2800">
                <a:sym typeface="Wingdings" panose="05000000000000000000" pitchFamily="2" charset="2"/>
              </a:rPr>
              <a:t>long</a:t>
            </a:r>
            <a:r>
              <a:rPr lang="hr-HR" sz="2800">
                <a:solidFill>
                  <a:srgbClr val="FF0000"/>
                </a:solidFill>
                <a:sym typeface="Wingdings" panose="05000000000000000000" pitchFamily="2" charset="2"/>
              </a:rPr>
              <a:t>		</a:t>
            </a:r>
          </a:p>
          <a:p>
            <a:r>
              <a:rPr lang="hr-HR" sz="2800">
                <a:sym typeface="Wingdings" panose="05000000000000000000" pitchFamily="2" charset="2"/>
              </a:rPr>
              <a:t>small</a:t>
            </a:r>
            <a:r>
              <a:rPr lang="hr-HR" sz="2800">
                <a:solidFill>
                  <a:srgbClr val="FF0000"/>
                </a:solidFill>
                <a:sym typeface="Wingdings" panose="05000000000000000000" pitchFamily="2" charset="2"/>
              </a:rPr>
              <a:t>		</a:t>
            </a:r>
          </a:p>
          <a:p>
            <a:r>
              <a:rPr lang="hr-HR" sz="2800">
                <a:sym typeface="Wingdings" panose="05000000000000000000" pitchFamily="2" charset="2"/>
              </a:rPr>
              <a:t>dry		</a:t>
            </a:r>
          </a:p>
          <a:p>
            <a:r>
              <a:rPr lang="hr-HR" sz="2800">
                <a:sym typeface="Wingdings" panose="05000000000000000000" pitchFamily="2" charset="2"/>
              </a:rPr>
              <a:t>easy</a:t>
            </a:r>
            <a:r>
              <a:rPr lang="hr-HR" sz="2800">
                <a:solidFill>
                  <a:srgbClr val="FF0000"/>
                </a:solidFill>
                <a:sym typeface="Wingdings" panose="05000000000000000000" pitchFamily="2" charset="2"/>
              </a:rPr>
              <a:t>	</a:t>
            </a:r>
            <a:r>
              <a:rPr lang="hr-HR" sz="2800">
                <a:sym typeface="Wingdings" panose="05000000000000000000" pitchFamily="2" charset="2"/>
              </a:rPr>
              <a:t>	</a:t>
            </a:r>
            <a:endParaRPr lang="hr-HR" sz="2800" i="1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2864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C883CBA7-217B-4189-A708-0683EBF9D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45" y="1271129"/>
            <a:ext cx="11582400" cy="2867025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D4F56ADD-4C55-4411-A1B9-C827535A7332}"/>
              </a:ext>
            </a:extLst>
          </p:cNvPr>
          <p:cNvSpPr txBox="1"/>
          <p:nvPr/>
        </p:nvSpPr>
        <p:spPr>
          <a:xfrm>
            <a:off x="199697" y="168166"/>
            <a:ext cx="11708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/>
              <a:t>Are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statements</a:t>
            </a:r>
            <a:r>
              <a:rPr lang="hr-HR" sz="2800" dirty="0"/>
              <a:t> </a:t>
            </a:r>
            <a:r>
              <a:rPr lang="hr-HR" sz="2800" dirty="0" err="1"/>
              <a:t>true</a:t>
            </a:r>
            <a:r>
              <a:rPr lang="hr-HR" sz="2800" dirty="0"/>
              <a:t> (T) </a:t>
            </a:r>
            <a:r>
              <a:rPr lang="hr-HR" sz="2800" dirty="0" err="1"/>
              <a:t>or</a:t>
            </a:r>
            <a:r>
              <a:rPr lang="hr-HR" sz="2800" dirty="0"/>
              <a:t> </a:t>
            </a:r>
            <a:r>
              <a:rPr lang="hr-HR" sz="2800" dirty="0" err="1"/>
              <a:t>false</a:t>
            </a:r>
            <a:r>
              <a:rPr lang="hr-HR" sz="2800" dirty="0"/>
              <a:t> (F)?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21A48B7A-D3E0-4369-8D59-255879E74FD5}"/>
              </a:ext>
            </a:extLst>
          </p:cNvPr>
          <p:cNvSpPr txBox="1"/>
          <p:nvPr/>
        </p:nvSpPr>
        <p:spPr>
          <a:xfrm>
            <a:off x="220198" y="5418775"/>
            <a:ext cx="11436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err="1"/>
              <a:t>Discuss</a:t>
            </a:r>
            <a:r>
              <a:rPr lang="hr-HR" sz="2800" dirty="0"/>
              <a:t> </a:t>
            </a:r>
            <a:r>
              <a:rPr lang="hr-HR" sz="2800" dirty="0" err="1"/>
              <a:t>your</a:t>
            </a:r>
            <a:r>
              <a:rPr lang="hr-HR" sz="2800" dirty="0"/>
              <a:t> </a:t>
            </a:r>
            <a:r>
              <a:rPr lang="hr-HR" sz="2800" dirty="0" err="1"/>
              <a:t>answers</a:t>
            </a:r>
            <a:r>
              <a:rPr lang="hr-HR" sz="2800" dirty="0"/>
              <a:t> </a:t>
            </a:r>
            <a:r>
              <a:rPr lang="hr-HR" sz="2800" dirty="0" err="1"/>
              <a:t>with</a:t>
            </a:r>
            <a:r>
              <a:rPr lang="hr-HR" sz="2800" dirty="0"/>
              <a:t> </a:t>
            </a:r>
            <a:r>
              <a:rPr lang="hr-HR" sz="2800" dirty="0" err="1"/>
              <a:t>other</a:t>
            </a:r>
            <a:r>
              <a:rPr lang="hr-HR" sz="2800" dirty="0"/>
              <a:t> </a:t>
            </a:r>
            <a:r>
              <a:rPr lang="hr-HR" sz="2800" dirty="0" err="1"/>
              <a:t>pupils</a:t>
            </a:r>
            <a:r>
              <a:rPr lang="hr-HR" sz="2800" dirty="0"/>
              <a:t>. </a:t>
            </a:r>
            <a:r>
              <a:rPr lang="hr-HR" sz="2800" dirty="0" err="1"/>
              <a:t>Check</a:t>
            </a:r>
            <a:r>
              <a:rPr lang="hr-HR" sz="2800" dirty="0"/>
              <a:t> </a:t>
            </a:r>
            <a:r>
              <a:rPr lang="hr-HR" sz="2800" dirty="0" err="1"/>
              <a:t>your</a:t>
            </a:r>
            <a:r>
              <a:rPr lang="hr-HR" sz="2800" dirty="0"/>
              <a:t> </a:t>
            </a:r>
            <a:r>
              <a:rPr lang="hr-HR" sz="2800" dirty="0" err="1"/>
              <a:t>answers</a:t>
            </a:r>
            <a:r>
              <a:rPr lang="hr-HR" sz="2800" dirty="0"/>
              <a:t> online.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2A30B182-66B6-45E8-AAC6-D7F7ADE93F1B}"/>
              </a:ext>
            </a:extLst>
          </p:cNvPr>
          <p:cNvSpPr txBox="1"/>
          <p:nvPr/>
        </p:nvSpPr>
        <p:spPr>
          <a:xfrm>
            <a:off x="720363" y="3967095"/>
            <a:ext cx="113244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Sometimes</a:t>
            </a:r>
            <a:r>
              <a:rPr lang="hr-HR" sz="2800" dirty="0"/>
              <a:t> </a:t>
            </a:r>
            <a:r>
              <a:rPr lang="hr-HR" sz="2800" dirty="0" err="1"/>
              <a:t>we</a:t>
            </a:r>
            <a:r>
              <a:rPr lang="hr-HR" sz="2800" dirty="0"/>
              <a:t> </a:t>
            </a:r>
            <a:r>
              <a:rPr lang="hr-HR" sz="2800" dirty="0" err="1"/>
              <a:t>double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final</a:t>
            </a:r>
            <a:r>
              <a:rPr lang="hr-HR" sz="2800" dirty="0"/>
              <a:t> </a:t>
            </a:r>
            <a:r>
              <a:rPr lang="hr-HR" sz="2800" dirty="0" err="1"/>
              <a:t>consonant</a:t>
            </a:r>
            <a:r>
              <a:rPr lang="hr-HR" sz="2800" dirty="0"/>
              <a:t>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dirty="0" err="1"/>
              <a:t>then</a:t>
            </a:r>
            <a:r>
              <a:rPr lang="hr-HR" sz="2800" dirty="0"/>
              <a:t> </a:t>
            </a:r>
            <a:r>
              <a:rPr lang="hr-HR" sz="2800" dirty="0" err="1"/>
              <a:t>add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suffix</a:t>
            </a:r>
            <a:r>
              <a:rPr lang="hr-HR" sz="2800" dirty="0"/>
              <a:t> –</a:t>
            </a:r>
            <a:r>
              <a:rPr lang="hr-HR" sz="2800" dirty="0" err="1"/>
              <a:t>er</a:t>
            </a:r>
            <a:r>
              <a:rPr lang="hr-HR" sz="2800" dirty="0"/>
              <a:t>.</a:t>
            </a:r>
          </a:p>
          <a:p>
            <a:endParaRPr lang="hr-HR" sz="2800" i="1" dirty="0"/>
          </a:p>
          <a:p>
            <a:r>
              <a:rPr lang="hr-HR" sz="2800" i="1" dirty="0"/>
              <a:t>                                           </a:t>
            </a:r>
            <a:r>
              <a:rPr lang="hr-HR" sz="2800" i="1" dirty="0" err="1"/>
              <a:t>hot</a:t>
            </a:r>
            <a:r>
              <a:rPr lang="hr-HR" sz="2800" i="1" dirty="0"/>
              <a:t> </a:t>
            </a:r>
            <a:r>
              <a:rPr lang="hr-HR" sz="2800" i="1" dirty="0">
                <a:sym typeface="Wingdings" panose="05000000000000000000" pitchFamily="2" charset="2"/>
              </a:rPr>
              <a:t> </a:t>
            </a:r>
            <a:r>
              <a:rPr lang="hr-HR" sz="2800" i="1" dirty="0" err="1">
                <a:sym typeface="Wingdings" panose="05000000000000000000" pitchFamily="2" charset="2"/>
              </a:rPr>
              <a:t>hot</a:t>
            </a:r>
            <a:r>
              <a:rPr lang="hr-HR" sz="2800" i="1" dirty="0">
                <a:sym typeface="Wingdings" panose="05000000000000000000" pitchFamily="2" charset="2"/>
              </a:rPr>
              <a:t> + </a:t>
            </a:r>
            <a:r>
              <a:rPr lang="hr-HR" sz="2800" i="1" dirty="0">
                <a:solidFill>
                  <a:srgbClr val="00B0F0"/>
                </a:solidFill>
                <a:sym typeface="Wingdings" panose="05000000000000000000" pitchFamily="2" charset="2"/>
              </a:rPr>
              <a:t>t</a:t>
            </a:r>
            <a:r>
              <a:rPr lang="hr-HR" sz="2800" i="1" dirty="0">
                <a:sym typeface="Wingdings" panose="05000000000000000000" pitchFamily="2" charset="2"/>
              </a:rPr>
              <a:t> + </a:t>
            </a:r>
            <a:r>
              <a:rPr lang="hr-HR" sz="2800" i="1" dirty="0" err="1">
                <a:solidFill>
                  <a:srgbClr val="FF0000"/>
                </a:solidFill>
                <a:sym typeface="Wingdings" panose="05000000000000000000" pitchFamily="2" charset="2"/>
              </a:rPr>
              <a:t>er</a:t>
            </a:r>
            <a:r>
              <a:rPr lang="hr-HR" sz="2800" i="1" dirty="0">
                <a:sym typeface="Wingdings" panose="05000000000000000000" pitchFamily="2" charset="2"/>
              </a:rPr>
              <a:t> = </a:t>
            </a:r>
            <a:r>
              <a:rPr lang="hr-HR" sz="2800" i="1" dirty="0" err="1">
                <a:sym typeface="Wingdings" panose="05000000000000000000" pitchFamily="2" charset="2"/>
              </a:rPr>
              <a:t>hot</a:t>
            </a:r>
            <a:r>
              <a:rPr lang="hr-HR" sz="2800" b="1" i="1" u="sng" dirty="0" err="1">
                <a:sym typeface="Wingdings" panose="05000000000000000000" pitchFamily="2" charset="2"/>
              </a:rPr>
              <a:t>t</a:t>
            </a:r>
            <a:r>
              <a:rPr lang="hr-HR" sz="2800" i="1" dirty="0" err="1">
                <a:solidFill>
                  <a:srgbClr val="FF0000"/>
                </a:solidFill>
                <a:sym typeface="Wingdings" panose="05000000000000000000" pitchFamily="2" charset="2"/>
              </a:rPr>
              <a:t>er</a:t>
            </a:r>
            <a:endParaRPr lang="hr-HR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90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231672C0-127F-49F3-8C8E-855F86871627}"/>
              </a:ext>
            </a:extLst>
          </p:cNvPr>
          <p:cNvSpPr txBox="1"/>
          <p:nvPr/>
        </p:nvSpPr>
        <p:spPr>
          <a:xfrm>
            <a:off x="418289" y="311285"/>
            <a:ext cx="10963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/>
              <a:t>Some </a:t>
            </a:r>
            <a:r>
              <a:rPr lang="hr-HR" sz="2800" dirty="0" err="1"/>
              <a:t>adjectives</a:t>
            </a:r>
            <a:r>
              <a:rPr lang="hr-HR" sz="2800" dirty="0"/>
              <a:t> </a:t>
            </a:r>
            <a:r>
              <a:rPr lang="hr-HR" sz="2800" dirty="0" err="1"/>
              <a:t>have</a:t>
            </a:r>
            <a:r>
              <a:rPr lang="hr-HR" sz="2800" dirty="0"/>
              <a:t> </a:t>
            </a:r>
            <a:r>
              <a:rPr lang="hr-HR" sz="2800" dirty="0" err="1"/>
              <a:t>irregular</a:t>
            </a:r>
            <a:r>
              <a:rPr lang="hr-HR" sz="2800" dirty="0"/>
              <a:t> </a:t>
            </a:r>
            <a:r>
              <a:rPr lang="hr-HR" sz="2800" dirty="0" err="1"/>
              <a:t>comparative</a:t>
            </a:r>
            <a:r>
              <a:rPr lang="hr-HR" sz="2800" dirty="0"/>
              <a:t>. 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8E3030A9-1618-487C-9CF9-76CDB2A70A62}"/>
              </a:ext>
            </a:extLst>
          </p:cNvPr>
          <p:cNvSpPr txBox="1"/>
          <p:nvPr/>
        </p:nvSpPr>
        <p:spPr>
          <a:xfrm>
            <a:off x="2918299" y="1595335"/>
            <a:ext cx="5145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/>
              <a:t>good </a:t>
            </a:r>
            <a:r>
              <a:rPr lang="hr-HR" sz="2800">
                <a:sym typeface="Wingdings" panose="05000000000000000000" pitchFamily="2" charset="2"/>
              </a:rPr>
              <a:t> </a:t>
            </a:r>
          </a:p>
          <a:p>
            <a:r>
              <a:rPr lang="hr-HR" sz="2800">
                <a:sym typeface="Wingdings" panose="05000000000000000000" pitchFamily="2" charset="2"/>
              </a:rPr>
              <a:t> bad  </a:t>
            </a:r>
            <a:endParaRPr lang="hr-HR" sz="280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A44FE033-3ED9-47F8-8666-7309347157B4}"/>
              </a:ext>
            </a:extLst>
          </p:cNvPr>
          <p:cNvSpPr txBox="1"/>
          <p:nvPr/>
        </p:nvSpPr>
        <p:spPr>
          <a:xfrm>
            <a:off x="4244501" y="1595334"/>
            <a:ext cx="6225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solidFill>
                  <a:srgbClr val="FF0000"/>
                </a:solidFill>
              </a:rPr>
              <a:t>better                      </a:t>
            </a:r>
            <a:r>
              <a:rPr lang="hr-HR" sz="2800"/>
              <a:t>dobar </a:t>
            </a:r>
            <a:r>
              <a:rPr lang="hr-HR" sz="2800">
                <a:sym typeface="Wingdings" panose="05000000000000000000" pitchFamily="2" charset="2"/>
              </a:rPr>
              <a:t></a:t>
            </a:r>
            <a:r>
              <a:rPr lang="hr-HR" sz="2800">
                <a:solidFill>
                  <a:srgbClr val="FF0000"/>
                </a:solidFill>
                <a:sym typeface="Wingdings" panose="05000000000000000000" pitchFamily="2" charset="2"/>
              </a:rPr>
              <a:t> bolji</a:t>
            </a:r>
            <a:endParaRPr lang="hr-HR" sz="2800">
              <a:solidFill>
                <a:srgbClr val="FF0000"/>
              </a:solidFill>
            </a:endParaRPr>
          </a:p>
          <a:p>
            <a:r>
              <a:rPr lang="hr-HR" sz="2800">
                <a:solidFill>
                  <a:srgbClr val="FF0000"/>
                </a:solidFill>
              </a:rPr>
              <a:t>worse 		</a:t>
            </a:r>
            <a:r>
              <a:rPr lang="hr-HR" sz="2800"/>
              <a:t>loš </a:t>
            </a:r>
            <a:r>
              <a:rPr lang="hr-HR" sz="2800">
                <a:sym typeface="Wingdings" panose="05000000000000000000" pitchFamily="2" charset="2"/>
              </a:rPr>
              <a:t>   </a:t>
            </a:r>
            <a:r>
              <a:rPr lang="hr-HR" sz="2800">
                <a:solidFill>
                  <a:srgbClr val="FF0000"/>
                </a:solidFill>
                <a:sym typeface="Wingdings" panose="05000000000000000000" pitchFamily="2" charset="2"/>
              </a:rPr>
              <a:t>lošiji</a:t>
            </a:r>
            <a:endParaRPr lang="hr-HR" sz="2800">
              <a:solidFill>
                <a:srgbClr val="FF0000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B45B73F9-C714-4FF7-9511-C7F75073AAE2}"/>
              </a:ext>
            </a:extLst>
          </p:cNvPr>
          <p:cNvSpPr txBox="1"/>
          <p:nvPr/>
        </p:nvSpPr>
        <p:spPr>
          <a:xfrm>
            <a:off x="590430" y="2703007"/>
            <a:ext cx="112277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We</a:t>
            </a:r>
            <a:r>
              <a:rPr lang="hr-HR" sz="2800" dirty="0"/>
              <a:t> use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comparative</a:t>
            </a:r>
            <a:r>
              <a:rPr lang="hr-HR" sz="2800" dirty="0"/>
              <a:t> to </a:t>
            </a:r>
            <a:r>
              <a:rPr lang="hr-HR" sz="2800" dirty="0" err="1"/>
              <a:t>compare</a:t>
            </a:r>
            <a:r>
              <a:rPr lang="hr-HR" sz="2800" dirty="0"/>
              <a:t> one </a:t>
            </a:r>
            <a:r>
              <a:rPr lang="hr-HR" sz="2800" dirty="0" err="1"/>
              <a:t>person</a:t>
            </a:r>
            <a:r>
              <a:rPr lang="hr-HR" sz="2800" dirty="0"/>
              <a:t>, </a:t>
            </a:r>
            <a:r>
              <a:rPr lang="hr-HR" sz="2800" dirty="0" err="1"/>
              <a:t>thing</a:t>
            </a:r>
            <a:r>
              <a:rPr lang="hr-HR" sz="2800" dirty="0"/>
              <a:t> </a:t>
            </a:r>
            <a:r>
              <a:rPr lang="hr-HR" sz="2800" dirty="0" err="1"/>
              <a:t>or</a:t>
            </a:r>
            <a:r>
              <a:rPr lang="hr-HR" sz="2800" dirty="0"/>
              <a:t> place to </a:t>
            </a:r>
            <a:r>
              <a:rPr lang="hr-HR" sz="2800" dirty="0" err="1"/>
              <a:t>another</a:t>
            </a:r>
            <a:r>
              <a:rPr lang="hr-HR" sz="2800" dirty="0"/>
              <a:t>.</a:t>
            </a:r>
          </a:p>
          <a:p>
            <a:pPr algn="ctr"/>
            <a:endParaRPr lang="hr-HR" sz="2800" dirty="0"/>
          </a:p>
          <a:p>
            <a:pPr algn="ctr"/>
            <a:r>
              <a:rPr lang="hr-HR" sz="2800" b="1" dirty="0" err="1"/>
              <a:t>The</a:t>
            </a:r>
            <a:r>
              <a:rPr lang="hr-HR" sz="2800" b="1" dirty="0"/>
              <a:t> Volga </a:t>
            </a:r>
            <a:r>
              <a:rPr lang="hr-HR" sz="2800" b="1" dirty="0" err="1"/>
              <a:t>is</a:t>
            </a:r>
            <a:r>
              <a:rPr lang="hr-HR" sz="2800" b="1" dirty="0"/>
              <a:t> </a:t>
            </a:r>
            <a:r>
              <a:rPr lang="hr-HR" sz="2800" b="1" dirty="0" err="1"/>
              <a:t>long</a:t>
            </a:r>
            <a:r>
              <a:rPr lang="hr-HR" sz="2800" b="1" dirty="0" err="1">
                <a:solidFill>
                  <a:srgbClr val="FF0000"/>
                </a:solidFill>
              </a:rPr>
              <a:t>er</a:t>
            </a:r>
            <a:r>
              <a:rPr lang="hr-HR" sz="2800" b="1" dirty="0"/>
              <a:t> </a:t>
            </a:r>
            <a:r>
              <a:rPr lang="hr-HR" sz="2800" b="1" dirty="0" err="1">
                <a:solidFill>
                  <a:srgbClr val="00B050"/>
                </a:solidFill>
              </a:rPr>
              <a:t>than</a:t>
            </a:r>
            <a:r>
              <a:rPr lang="hr-HR" sz="2800" b="1" dirty="0"/>
              <a:t> </a:t>
            </a:r>
            <a:r>
              <a:rPr lang="hr-HR" sz="2800" b="1" dirty="0" err="1"/>
              <a:t>the</a:t>
            </a:r>
            <a:r>
              <a:rPr lang="hr-HR" sz="2800" b="1" dirty="0"/>
              <a:t> Danube</a:t>
            </a:r>
            <a:r>
              <a:rPr lang="hr-HR" sz="2800" dirty="0"/>
              <a:t>.</a:t>
            </a:r>
          </a:p>
          <a:p>
            <a:endParaRPr lang="hr-HR" sz="2800" i="1" dirty="0"/>
          </a:p>
          <a:p>
            <a:pPr algn="ctr"/>
            <a:r>
              <a:rPr lang="hr-HR" sz="2800" b="1" dirty="0" err="1"/>
              <a:t>The</a:t>
            </a:r>
            <a:r>
              <a:rPr lang="hr-HR" sz="2800" b="1" dirty="0"/>
              <a:t> USA </a:t>
            </a:r>
            <a:r>
              <a:rPr lang="hr-HR" sz="2800" b="1" dirty="0" err="1"/>
              <a:t>is</a:t>
            </a:r>
            <a:r>
              <a:rPr lang="hr-HR" sz="2800" b="1" dirty="0"/>
              <a:t> </a:t>
            </a:r>
            <a:r>
              <a:rPr lang="hr-HR" sz="2800" b="1" dirty="0" err="1"/>
              <a:t>small</a:t>
            </a:r>
            <a:r>
              <a:rPr lang="hr-HR" sz="2800" b="1" dirty="0" err="1">
                <a:solidFill>
                  <a:srgbClr val="FF0000"/>
                </a:solidFill>
              </a:rPr>
              <a:t>er</a:t>
            </a:r>
            <a:r>
              <a:rPr lang="hr-HR" sz="2800" b="1" dirty="0"/>
              <a:t> </a:t>
            </a:r>
            <a:r>
              <a:rPr lang="hr-HR" sz="2800" b="1" dirty="0" err="1">
                <a:solidFill>
                  <a:srgbClr val="00B050"/>
                </a:solidFill>
              </a:rPr>
              <a:t>than</a:t>
            </a:r>
            <a:r>
              <a:rPr lang="hr-HR" sz="2800" b="1" dirty="0"/>
              <a:t> Canada.</a:t>
            </a:r>
          </a:p>
        </p:txBody>
      </p:sp>
    </p:spTree>
    <p:extLst>
      <p:ext uri="{BB962C8B-B14F-4D97-AF65-F5344CB8AC3E}">
        <p14:creationId xmlns:p14="http://schemas.microsoft.com/office/powerpoint/2010/main" val="373772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niOkvir 6">
            <a:extLst>
              <a:ext uri="{FF2B5EF4-FFF2-40B4-BE49-F238E27FC236}">
                <a16:creationId xmlns:a16="http://schemas.microsoft.com/office/drawing/2014/main" id="{ED8FF471-3C2F-43E8-B09F-67389C26C7A0}"/>
              </a:ext>
            </a:extLst>
          </p:cNvPr>
          <p:cNvSpPr txBox="1"/>
          <p:nvPr/>
        </p:nvSpPr>
        <p:spPr>
          <a:xfrm>
            <a:off x="341644" y="197940"/>
            <a:ext cx="111235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err="1"/>
              <a:t>Copy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comparatives</a:t>
            </a:r>
            <a:r>
              <a:rPr lang="hr-HR" sz="2800" dirty="0"/>
              <a:t> </a:t>
            </a:r>
            <a:r>
              <a:rPr lang="hr-HR" sz="2800" dirty="0" err="1"/>
              <a:t>from</a:t>
            </a:r>
            <a:r>
              <a:rPr lang="hr-HR" sz="2800" dirty="0"/>
              <a:t> </a:t>
            </a:r>
            <a:r>
              <a:rPr lang="hr-HR" sz="2800" dirty="0" err="1"/>
              <a:t>task</a:t>
            </a:r>
            <a:r>
              <a:rPr lang="hr-HR" sz="2800" dirty="0"/>
              <a:t> 2 </a:t>
            </a:r>
            <a:r>
              <a:rPr lang="hr-HR" sz="2800" dirty="0" err="1"/>
              <a:t>in</a:t>
            </a:r>
            <a:r>
              <a:rPr lang="hr-HR" sz="2800" dirty="0"/>
              <a:t> </a:t>
            </a:r>
            <a:r>
              <a:rPr lang="hr-HR" sz="2800" dirty="0" err="1"/>
              <a:t>your</a:t>
            </a:r>
            <a:r>
              <a:rPr lang="hr-HR" sz="2800" dirty="0"/>
              <a:t> </a:t>
            </a:r>
            <a:r>
              <a:rPr lang="hr-HR" sz="2800" dirty="0" err="1"/>
              <a:t>notebook</a:t>
            </a:r>
            <a:r>
              <a:rPr lang="hr-HR" sz="2800" dirty="0"/>
              <a:t>. </a:t>
            </a:r>
          </a:p>
          <a:p>
            <a:pPr algn="ctr"/>
            <a:r>
              <a:rPr lang="hr-HR" sz="2800" dirty="0" err="1"/>
              <a:t>Then</a:t>
            </a:r>
            <a:r>
              <a:rPr lang="hr-HR" sz="2800" dirty="0"/>
              <a:t> </a:t>
            </a:r>
            <a:r>
              <a:rPr lang="hr-HR" sz="2800" dirty="0" err="1"/>
              <a:t>write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adjective</a:t>
            </a:r>
            <a:r>
              <a:rPr lang="hr-HR" sz="2800" dirty="0"/>
              <a:t> </a:t>
            </a:r>
            <a:r>
              <a:rPr lang="hr-HR" sz="2800" dirty="0" err="1"/>
              <a:t>next</a:t>
            </a:r>
            <a:r>
              <a:rPr lang="hr-HR" sz="2800" dirty="0"/>
              <a:t> to </a:t>
            </a:r>
            <a:r>
              <a:rPr lang="hr-HR" sz="2800" dirty="0" err="1"/>
              <a:t>them</a:t>
            </a:r>
            <a:r>
              <a:rPr lang="hr-HR" sz="2800" dirty="0"/>
              <a:t>.</a:t>
            </a:r>
          </a:p>
          <a:p>
            <a:pPr algn="ctr"/>
            <a:endParaRPr lang="hr-HR" sz="2800" i="1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1CBB9D34-0C97-43BC-ACC4-CCD8EEBDC61F}"/>
              </a:ext>
            </a:extLst>
          </p:cNvPr>
          <p:cNvSpPr txBox="1"/>
          <p:nvPr/>
        </p:nvSpPr>
        <p:spPr>
          <a:xfrm>
            <a:off x="4818185" y="2305615"/>
            <a:ext cx="27030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à"/>
            </a:pPr>
            <a:r>
              <a:rPr lang="hr-HR" sz="2800">
                <a:sym typeface="Wingdings" panose="05000000000000000000" pitchFamily="2" charset="2"/>
              </a:rPr>
              <a:t>hot</a:t>
            </a:r>
            <a:r>
              <a:rPr lang="hr-HR" sz="2800" u="sng">
                <a:sym typeface="Wingdings" panose="05000000000000000000" pitchFamily="2" charset="2"/>
              </a:rPr>
              <a:t>t</a:t>
            </a:r>
            <a:r>
              <a:rPr lang="hr-HR" sz="2800">
                <a:solidFill>
                  <a:srgbClr val="FF0000"/>
                </a:solidFill>
                <a:sym typeface="Wingdings" panose="05000000000000000000" pitchFamily="2" charset="2"/>
              </a:rPr>
              <a:t>er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hr-HR" sz="2800">
                <a:sym typeface="Wingdings" panose="05000000000000000000" pitchFamily="2" charset="2"/>
              </a:rPr>
              <a:t>old</a:t>
            </a:r>
            <a:r>
              <a:rPr lang="hr-HR" sz="2800">
                <a:solidFill>
                  <a:srgbClr val="FF0000"/>
                </a:solidFill>
                <a:sym typeface="Wingdings" panose="05000000000000000000" pitchFamily="2" charset="2"/>
              </a:rPr>
              <a:t>er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hr-HR" sz="2800">
                <a:sym typeface="Wingdings" panose="05000000000000000000" pitchFamily="2" charset="2"/>
              </a:rPr>
              <a:t>better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hr-HR" sz="2800">
                <a:sym typeface="Wingdings" panose="05000000000000000000" pitchFamily="2" charset="2"/>
              </a:rPr>
              <a:t>worse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endParaRPr lang="hr-HR" sz="280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A7129576-3EF7-474C-91F4-F731B5FA8873}"/>
              </a:ext>
            </a:extLst>
          </p:cNvPr>
          <p:cNvSpPr txBox="1"/>
          <p:nvPr/>
        </p:nvSpPr>
        <p:spPr>
          <a:xfrm>
            <a:off x="3879552" y="2305614"/>
            <a:ext cx="202385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>
                <a:sym typeface="Wingdings" panose="05000000000000000000" pitchFamily="2" charset="2"/>
              </a:rPr>
              <a:t>hot</a:t>
            </a:r>
          </a:p>
          <a:p>
            <a:r>
              <a:rPr lang="hr-HR" sz="2800">
                <a:sym typeface="Wingdings" panose="05000000000000000000" pitchFamily="2" charset="2"/>
              </a:rPr>
              <a:t>old</a:t>
            </a:r>
          </a:p>
          <a:p>
            <a:r>
              <a:rPr lang="hr-HR" sz="2800">
                <a:sym typeface="Wingdings" panose="05000000000000000000" pitchFamily="2" charset="2"/>
              </a:rPr>
              <a:t>good</a:t>
            </a:r>
          </a:p>
          <a:p>
            <a:r>
              <a:rPr lang="hr-HR" sz="2800">
                <a:sym typeface="Wingdings" panose="05000000000000000000" pitchFamily="2" charset="2"/>
              </a:rPr>
              <a:t>bad	</a:t>
            </a:r>
            <a:r>
              <a:rPr lang="hr-HR" sz="2800">
                <a:solidFill>
                  <a:srgbClr val="FF0000"/>
                </a:solidFill>
                <a:sym typeface="Wingdings" panose="05000000000000000000" pitchFamily="2" charset="2"/>
              </a:rPr>
              <a:t>			 </a:t>
            </a:r>
            <a:endParaRPr lang="hr-HR" sz="2800" i="1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1305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5446</TotalTime>
  <Words>453</Words>
  <Application>Microsoft Office PowerPoint</Application>
  <PresentationFormat>Widescreen</PresentationFormat>
  <Paragraphs>107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 Theme</vt:lpstr>
      <vt:lpstr>UNIT 6:  Around the world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Who am I?</dc:title>
  <dc:creator>Marina Komadina</dc:creator>
  <cp:lastModifiedBy>Sanja Ivoš</cp:lastModifiedBy>
  <cp:revision>277</cp:revision>
  <dcterms:created xsi:type="dcterms:W3CDTF">2020-09-19T11:02:00Z</dcterms:created>
  <dcterms:modified xsi:type="dcterms:W3CDTF">2022-09-23T08:16:59Z</dcterms:modified>
</cp:coreProperties>
</file>